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comments/comment4.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5.xml" ContentType="application/vnd.openxmlformats-officedocument.presentationml.comment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handoutMasterIdLst>
    <p:handoutMasterId r:id="rId52"/>
  </p:handoutMasterIdLst>
  <p:sldIdLst>
    <p:sldId id="256" r:id="rId2"/>
    <p:sldId id="257" r:id="rId3"/>
    <p:sldId id="429" r:id="rId4"/>
    <p:sldId id="422" r:id="rId5"/>
    <p:sldId id="432" r:id="rId6"/>
    <p:sldId id="430" r:id="rId7"/>
    <p:sldId id="431" r:id="rId8"/>
    <p:sldId id="468" r:id="rId9"/>
    <p:sldId id="469" r:id="rId10"/>
    <p:sldId id="470" r:id="rId11"/>
    <p:sldId id="464" r:id="rId12"/>
    <p:sldId id="466" r:id="rId13"/>
    <p:sldId id="463" r:id="rId14"/>
    <p:sldId id="465" r:id="rId15"/>
    <p:sldId id="471" r:id="rId16"/>
    <p:sldId id="472" r:id="rId17"/>
    <p:sldId id="473" r:id="rId18"/>
    <p:sldId id="419" r:id="rId19"/>
    <p:sldId id="434" r:id="rId20"/>
    <p:sldId id="435" r:id="rId21"/>
    <p:sldId id="436" r:id="rId22"/>
    <p:sldId id="421" r:id="rId23"/>
    <p:sldId id="437" r:id="rId24"/>
    <p:sldId id="438" r:id="rId25"/>
    <p:sldId id="442" r:id="rId26"/>
    <p:sldId id="439" r:id="rId27"/>
    <p:sldId id="440" r:id="rId28"/>
    <p:sldId id="441" r:id="rId29"/>
    <p:sldId id="443" r:id="rId30"/>
    <p:sldId id="444" r:id="rId31"/>
    <p:sldId id="445" r:id="rId32"/>
    <p:sldId id="446" r:id="rId33"/>
    <p:sldId id="417" r:id="rId34"/>
    <p:sldId id="447" r:id="rId35"/>
    <p:sldId id="448" r:id="rId36"/>
    <p:sldId id="467" r:id="rId37"/>
    <p:sldId id="449" r:id="rId38"/>
    <p:sldId id="451" r:id="rId39"/>
    <p:sldId id="453" r:id="rId40"/>
    <p:sldId id="452" r:id="rId41"/>
    <p:sldId id="454" r:id="rId42"/>
    <p:sldId id="477" r:id="rId43"/>
    <p:sldId id="478" r:id="rId44"/>
    <p:sldId id="479" r:id="rId45"/>
    <p:sldId id="474" r:id="rId46"/>
    <p:sldId id="480" r:id="rId47"/>
    <p:sldId id="455" r:id="rId48"/>
    <p:sldId id="456" r:id="rId49"/>
    <p:sldId id="475" r:id="rId50"/>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zhujia" initials="w"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9A9"/>
    <a:srgbClr val="22889F"/>
    <a:srgbClr val="F07236"/>
    <a:srgbClr val="E0A026"/>
    <a:srgbClr val="B02518"/>
    <a:srgbClr val="B76029"/>
    <a:srgbClr val="68349A"/>
    <a:srgbClr val="6A99D0"/>
    <a:srgbClr val="7EAB55"/>
    <a:srgbClr val="0D1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22" autoAdjust="0"/>
    <p:restoredTop sz="84071" autoAdjust="0"/>
  </p:normalViewPr>
  <p:slideViewPr>
    <p:cSldViewPr>
      <p:cViewPr varScale="1">
        <p:scale>
          <a:sx n="98" d="100"/>
          <a:sy n="98" d="100"/>
        </p:scale>
        <p:origin x="424" y="184"/>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10-25T21:09:31.224" idx="1">
    <p:pos x="10" y="10"/>
    <p:text>这里需要老师规定一下作业的截止日期</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5C6822-2CF9-407B-97F6-B5C3F0D04FD0}" type="datetimeFigureOut">
              <a:rPr lang="zh-CN" altLang="en-US" smtClean="0"/>
              <a:t>2024/9/24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BB54-13A4-4BBD-86B6-C67793120F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F64D2-B46D-458F-8F5A-49B31CD8FEF4}" type="datetimeFigureOut">
              <a:rPr lang="zh-CN" altLang="en-US" smtClean="0"/>
              <a:t>2024/9/24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280D9-CCCD-4530-9608-C2BA9AEF16EE}" type="slidenum">
              <a:rPr lang="zh-CN" altLang="en-US" smtClean="0"/>
              <a:t>‹#›</a:t>
            </a:fld>
            <a:endParaRPr lang="zh-CN" altLang="en-US"/>
          </a:p>
        </p:txBody>
      </p:sp>
    </p:spTree>
    <p:extLst>
      <p:ext uri="{BB962C8B-B14F-4D97-AF65-F5344CB8AC3E}">
        <p14:creationId xmlns:p14="http://schemas.microsoft.com/office/powerpoint/2010/main" val="4966228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1280D9-CCCD-4530-9608-C2BA9AEF16EE}" type="slidenum">
              <a:rPr lang="zh-CN" altLang="en-US" smtClean="0"/>
              <a:t>1</a:t>
            </a:fld>
            <a:endParaRPr lang="zh-CN" altLang="en-US"/>
          </a:p>
        </p:txBody>
      </p:sp>
    </p:spTree>
    <p:extLst>
      <p:ext uri="{BB962C8B-B14F-4D97-AF65-F5344CB8AC3E}">
        <p14:creationId xmlns:p14="http://schemas.microsoft.com/office/powerpoint/2010/main" val="456594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13</a:t>
            </a:fld>
            <a:endParaRPr lang="zh-CN" altLang="en-US"/>
          </a:p>
        </p:txBody>
      </p:sp>
    </p:spTree>
    <p:extLst>
      <p:ext uri="{BB962C8B-B14F-4D97-AF65-F5344CB8AC3E}">
        <p14:creationId xmlns:p14="http://schemas.microsoft.com/office/powerpoint/2010/main" val="314749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14</a:t>
            </a:fld>
            <a:endParaRPr lang="zh-CN" altLang="en-US"/>
          </a:p>
        </p:txBody>
      </p:sp>
    </p:spTree>
    <p:extLst>
      <p:ext uri="{BB962C8B-B14F-4D97-AF65-F5344CB8AC3E}">
        <p14:creationId xmlns:p14="http://schemas.microsoft.com/office/powerpoint/2010/main" val="164037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18</a:t>
            </a:fld>
            <a:endParaRPr lang="zh-CN" altLang="en-US"/>
          </a:p>
        </p:txBody>
      </p:sp>
    </p:spTree>
    <p:extLst>
      <p:ext uri="{BB962C8B-B14F-4D97-AF65-F5344CB8AC3E}">
        <p14:creationId xmlns:p14="http://schemas.microsoft.com/office/powerpoint/2010/main" val="8430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19</a:t>
            </a:fld>
            <a:endParaRPr lang="zh-CN" altLang="en-US"/>
          </a:p>
        </p:txBody>
      </p:sp>
    </p:spTree>
    <p:extLst>
      <p:ext uri="{BB962C8B-B14F-4D97-AF65-F5344CB8AC3E}">
        <p14:creationId xmlns:p14="http://schemas.microsoft.com/office/powerpoint/2010/main" val="2078059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20</a:t>
            </a:fld>
            <a:endParaRPr lang="zh-CN" altLang="en-US"/>
          </a:p>
        </p:txBody>
      </p:sp>
    </p:spTree>
    <p:extLst>
      <p:ext uri="{BB962C8B-B14F-4D97-AF65-F5344CB8AC3E}">
        <p14:creationId xmlns:p14="http://schemas.microsoft.com/office/powerpoint/2010/main" val="65326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21</a:t>
            </a:fld>
            <a:endParaRPr lang="zh-CN" altLang="en-US"/>
          </a:p>
        </p:txBody>
      </p:sp>
    </p:spTree>
    <p:extLst>
      <p:ext uri="{BB962C8B-B14F-4D97-AF65-F5344CB8AC3E}">
        <p14:creationId xmlns:p14="http://schemas.microsoft.com/office/powerpoint/2010/main" val="237795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22</a:t>
            </a:fld>
            <a:endParaRPr lang="zh-CN" altLang="en-US"/>
          </a:p>
        </p:txBody>
      </p:sp>
    </p:spTree>
    <p:extLst>
      <p:ext uri="{BB962C8B-B14F-4D97-AF65-F5344CB8AC3E}">
        <p14:creationId xmlns:p14="http://schemas.microsoft.com/office/powerpoint/2010/main" val="3496391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23</a:t>
            </a:fld>
            <a:endParaRPr lang="zh-CN" altLang="en-US"/>
          </a:p>
        </p:txBody>
      </p:sp>
    </p:spTree>
    <p:extLst>
      <p:ext uri="{BB962C8B-B14F-4D97-AF65-F5344CB8AC3E}">
        <p14:creationId xmlns:p14="http://schemas.microsoft.com/office/powerpoint/2010/main" val="3478464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24</a:t>
            </a:fld>
            <a:endParaRPr lang="zh-CN" altLang="en-US"/>
          </a:p>
        </p:txBody>
      </p:sp>
    </p:spTree>
    <p:extLst>
      <p:ext uri="{BB962C8B-B14F-4D97-AF65-F5344CB8AC3E}">
        <p14:creationId xmlns:p14="http://schemas.microsoft.com/office/powerpoint/2010/main" val="356754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25</a:t>
            </a:fld>
            <a:endParaRPr lang="zh-CN" altLang="en-US"/>
          </a:p>
        </p:txBody>
      </p:sp>
    </p:spTree>
    <p:extLst>
      <p:ext uri="{BB962C8B-B14F-4D97-AF65-F5344CB8AC3E}">
        <p14:creationId xmlns:p14="http://schemas.microsoft.com/office/powerpoint/2010/main" val="150551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a:t>
            </a:fld>
            <a:endParaRPr lang="zh-CN" altLang="en-US"/>
          </a:p>
        </p:txBody>
      </p:sp>
    </p:spTree>
    <p:extLst>
      <p:ext uri="{BB962C8B-B14F-4D97-AF65-F5344CB8AC3E}">
        <p14:creationId xmlns:p14="http://schemas.microsoft.com/office/powerpoint/2010/main" val="129390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26</a:t>
            </a:fld>
            <a:endParaRPr lang="zh-CN" altLang="en-US"/>
          </a:p>
        </p:txBody>
      </p:sp>
    </p:spTree>
    <p:extLst>
      <p:ext uri="{BB962C8B-B14F-4D97-AF65-F5344CB8AC3E}">
        <p14:creationId xmlns:p14="http://schemas.microsoft.com/office/powerpoint/2010/main" val="239807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27</a:t>
            </a:fld>
            <a:endParaRPr lang="zh-CN" altLang="en-US"/>
          </a:p>
        </p:txBody>
      </p:sp>
    </p:spTree>
    <p:extLst>
      <p:ext uri="{BB962C8B-B14F-4D97-AF65-F5344CB8AC3E}">
        <p14:creationId xmlns:p14="http://schemas.microsoft.com/office/powerpoint/2010/main" val="1677111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28</a:t>
            </a:fld>
            <a:endParaRPr lang="zh-CN" altLang="en-US"/>
          </a:p>
        </p:txBody>
      </p:sp>
    </p:spTree>
    <p:extLst>
      <p:ext uri="{BB962C8B-B14F-4D97-AF65-F5344CB8AC3E}">
        <p14:creationId xmlns:p14="http://schemas.microsoft.com/office/powerpoint/2010/main" val="298733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29</a:t>
            </a:fld>
            <a:endParaRPr lang="zh-CN" altLang="en-US"/>
          </a:p>
        </p:txBody>
      </p:sp>
    </p:spTree>
    <p:extLst>
      <p:ext uri="{BB962C8B-B14F-4D97-AF65-F5344CB8AC3E}">
        <p14:creationId xmlns:p14="http://schemas.microsoft.com/office/powerpoint/2010/main" val="336580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30</a:t>
            </a:fld>
            <a:endParaRPr lang="zh-CN" altLang="en-US"/>
          </a:p>
        </p:txBody>
      </p:sp>
    </p:spTree>
    <p:extLst>
      <p:ext uri="{BB962C8B-B14F-4D97-AF65-F5344CB8AC3E}">
        <p14:creationId xmlns:p14="http://schemas.microsoft.com/office/powerpoint/2010/main" val="6529326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31</a:t>
            </a:fld>
            <a:endParaRPr lang="zh-CN" altLang="en-US"/>
          </a:p>
        </p:txBody>
      </p:sp>
    </p:spTree>
    <p:extLst>
      <p:ext uri="{BB962C8B-B14F-4D97-AF65-F5344CB8AC3E}">
        <p14:creationId xmlns:p14="http://schemas.microsoft.com/office/powerpoint/2010/main" val="534954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32</a:t>
            </a:fld>
            <a:endParaRPr lang="zh-CN" altLang="en-US"/>
          </a:p>
        </p:txBody>
      </p:sp>
    </p:spTree>
    <p:extLst>
      <p:ext uri="{BB962C8B-B14F-4D97-AF65-F5344CB8AC3E}">
        <p14:creationId xmlns:p14="http://schemas.microsoft.com/office/powerpoint/2010/main" val="3859240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33</a:t>
            </a:fld>
            <a:endParaRPr lang="zh-CN" altLang="en-US"/>
          </a:p>
        </p:txBody>
      </p:sp>
    </p:spTree>
    <p:extLst>
      <p:ext uri="{BB962C8B-B14F-4D97-AF65-F5344CB8AC3E}">
        <p14:creationId xmlns:p14="http://schemas.microsoft.com/office/powerpoint/2010/main" val="1430495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34</a:t>
            </a:fld>
            <a:endParaRPr lang="zh-CN" altLang="en-US"/>
          </a:p>
        </p:txBody>
      </p:sp>
    </p:spTree>
    <p:extLst>
      <p:ext uri="{BB962C8B-B14F-4D97-AF65-F5344CB8AC3E}">
        <p14:creationId xmlns:p14="http://schemas.microsoft.com/office/powerpoint/2010/main" val="2121129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35</a:t>
            </a:fld>
            <a:endParaRPr lang="zh-CN" altLang="en-US"/>
          </a:p>
        </p:txBody>
      </p:sp>
    </p:spTree>
    <p:extLst>
      <p:ext uri="{BB962C8B-B14F-4D97-AF65-F5344CB8AC3E}">
        <p14:creationId xmlns:p14="http://schemas.microsoft.com/office/powerpoint/2010/main" val="396421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a:t>
            </a:fld>
            <a:endParaRPr lang="zh-CN" altLang="en-US"/>
          </a:p>
        </p:txBody>
      </p:sp>
    </p:spTree>
    <p:extLst>
      <p:ext uri="{BB962C8B-B14F-4D97-AF65-F5344CB8AC3E}">
        <p14:creationId xmlns:p14="http://schemas.microsoft.com/office/powerpoint/2010/main" val="152461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36</a:t>
            </a:fld>
            <a:endParaRPr lang="zh-CN" altLang="en-US"/>
          </a:p>
        </p:txBody>
      </p:sp>
    </p:spTree>
    <p:extLst>
      <p:ext uri="{BB962C8B-B14F-4D97-AF65-F5344CB8AC3E}">
        <p14:creationId xmlns:p14="http://schemas.microsoft.com/office/powerpoint/2010/main" val="2398979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37</a:t>
            </a:fld>
            <a:endParaRPr lang="zh-CN" altLang="en-US"/>
          </a:p>
        </p:txBody>
      </p:sp>
    </p:spTree>
    <p:extLst>
      <p:ext uri="{BB962C8B-B14F-4D97-AF65-F5344CB8AC3E}">
        <p14:creationId xmlns:p14="http://schemas.microsoft.com/office/powerpoint/2010/main" val="136604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38</a:t>
            </a:fld>
            <a:endParaRPr lang="zh-CN" altLang="en-US"/>
          </a:p>
        </p:txBody>
      </p:sp>
    </p:spTree>
    <p:extLst>
      <p:ext uri="{BB962C8B-B14F-4D97-AF65-F5344CB8AC3E}">
        <p14:creationId xmlns:p14="http://schemas.microsoft.com/office/powerpoint/2010/main" val="4238944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39</a:t>
            </a:fld>
            <a:endParaRPr lang="zh-CN" altLang="en-US"/>
          </a:p>
        </p:txBody>
      </p:sp>
    </p:spTree>
    <p:extLst>
      <p:ext uri="{BB962C8B-B14F-4D97-AF65-F5344CB8AC3E}">
        <p14:creationId xmlns:p14="http://schemas.microsoft.com/office/powerpoint/2010/main" val="1996170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40</a:t>
            </a:fld>
            <a:endParaRPr lang="zh-CN" altLang="en-US"/>
          </a:p>
        </p:txBody>
      </p:sp>
    </p:spTree>
    <p:extLst>
      <p:ext uri="{BB962C8B-B14F-4D97-AF65-F5344CB8AC3E}">
        <p14:creationId xmlns:p14="http://schemas.microsoft.com/office/powerpoint/2010/main" val="2982009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41</a:t>
            </a:fld>
            <a:endParaRPr lang="zh-CN" altLang="en-US"/>
          </a:p>
        </p:txBody>
      </p:sp>
    </p:spTree>
    <p:extLst>
      <p:ext uri="{BB962C8B-B14F-4D97-AF65-F5344CB8AC3E}">
        <p14:creationId xmlns:p14="http://schemas.microsoft.com/office/powerpoint/2010/main" val="1031664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47</a:t>
            </a:fld>
            <a:endParaRPr lang="zh-CN" altLang="en-US"/>
          </a:p>
        </p:txBody>
      </p:sp>
    </p:spTree>
    <p:extLst>
      <p:ext uri="{BB962C8B-B14F-4D97-AF65-F5344CB8AC3E}">
        <p14:creationId xmlns:p14="http://schemas.microsoft.com/office/powerpoint/2010/main" val="4383500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48</a:t>
            </a:fld>
            <a:endParaRPr lang="zh-CN" altLang="en-US"/>
          </a:p>
        </p:txBody>
      </p:sp>
    </p:spTree>
    <p:extLst>
      <p:ext uri="{BB962C8B-B14F-4D97-AF65-F5344CB8AC3E}">
        <p14:creationId xmlns:p14="http://schemas.microsoft.com/office/powerpoint/2010/main" val="3651565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931863"/>
            <a:ext cx="3963988" cy="2230437"/>
          </a:xfrm>
        </p:spPr>
      </p:sp>
      <p:sp>
        <p:nvSpPr>
          <p:cNvPr id="3" name="备注占位符 2"/>
          <p:cNvSpPr>
            <a:spLocks noGrp="1"/>
          </p:cNvSpPr>
          <p:nvPr>
            <p:ph type="body" idx="1"/>
          </p:nvPr>
        </p:nvSpPr>
        <p:spPr/>
        <p:txBody>
          <a:bodyPr/>
          <a:lstStyle/>
          <a:p>
            <a:r>
              <a:rPr lang="zh-CN" altLang="en-US" dirty="0"/>
              <a:t>以上是我汇报的全部内容，请各位专家指正</a:t>
            </a:r>
          </a:p>
        </p:txBody>
      </p:sp>
      <p:sp>
        <p:nvSpPr>
          <p:cNvPr id="4" name="页眉占位符 3"/>
          <p:cNvSpPr>
            <a:spLocks noGrp="1"/>
          </p:cNvSpPr>
          <p:nvPr>
            <p:ph type="hdr" sz="quarter"/>
          </p:nvPr>
        </p:nvSpPr>
        <p:spPr/>
        <p:txBody>
          <a:bodyPr/>
          <a:lstStyle/>
          <a:p>
            <a:r>
              <a:rPr lang="en-US"/>
              <a:t>Presentation Title</a:t>
            </a:r>
            <a:endParaRPr lang="en-US" dirty="0"/>
          </a:p>
        </p:txBody>
      </p:sp>
      <p:sp>
        <p:nvSpPr>
          <p:cNvPr id="5" name="日期占位符 4"/>
          <p:cNvSpPr>
            <a:spLocks noGrp="1"/>
          </p:cNvSpPr>
          <p:nvPr>
            <p:ph type="dt" idx="1"/>
          </p:nvPr>
        </p:nvSpPr>
        <p:spPr/>
        <p:txBody>
          <a:bodyPr/>
          <a:lstStyle/>
          <a:p>
            <a:fld id="{6953BD76-09F8-4556-8F7F-1E413B4F017A}" type="datetime1">
              <a:rPr lang="en-US" altLang="zh-CN" smtClean="0"/>
              <a:t>9/24/24</a:t>
            </a:fld>
            <a:endParaRPr lang="en-US"/>
          </a:p>
        </p:txBody>
      </p:sp>
      <p:sp>
        <p:nvSpPr>
          <p:cNvPr id="6" name="页脚占位符 5"/>
          <p:cNvSpPr>
            <a:spLocks noGrp="1"/>
          </p:cNvSpPr>
          <p:nvPr>
            <p:ph type="ftr" sz="quarter" idx="4"/>
          </p:nvPr>
        </p:nvSpPr>
        <p:spPr/>
        <p:txBody>
          <a:bodyPr/>
          <a:lstStyle/>
          <a:p>
            <a:r>
              <a:rPr lang="en-US"/>
              <a:t>Confidentiality Label</a:t>
            </a:r>
          </a:p>
        </p:txBody>
      </p:sp>
      <p:sp>
        <p:nvSpPr>
          <p:cNvPr id="7" name="灯片编号占位符 6"/>
          <p:cNvSpPr>
            <a:spLocks noGrp="1"/>
          </p:cNvSpPr>
          <p:nvPr>
            <p:ph type="sldNum" sz="quarter" idx="5"/>
          </p:nvPr>
        </p:nvSpPr>
        <p:spPr/>
        <p:txBody>
          <a:bodyPr/>
          <a:lstStyle/>
          <a:p>
            <a:fld id="{57788AFD-C26B-478C-B2D8-3A933D69C95F}" type="slidenum">
              <a:rPr lang="en-US" smtClean="0"/>
              <a:t>49</a:t>
            </a:fld>
            <a:endParaRPr lang="en-US"/>
          </a:p>
        </p:txBody>
      </p:sp>
    </p:spTree>
    <p:extLst>
      <p:ext uri="{BB962C8B-B14F-4D97-AF65-F5344CB8AC3E}">
        <p14:creationId xmlns:p14="http://schemas.microsoft.com/office/powerpoint/2010/main" val="14443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a:t>
            </a:fld>
            <a:endParaRPr lang="zh-CN" altLang="en-US"/>
          </a:p>
        </p:txBody>
      </p:sp>
    </p:spTree>
    <p:extLst>
      <p:ext uri="{BB962C8B-B14F-4D97-AF65-F5344CB8AC3E}">
        <p14:creationId xmlns:p14="http://schemas.microsoft.com/office/powerpoint/2010/main" val="285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5</a:t>
            </a:fld>
            <a:endParaRPr lang="zh-CN" altLang="en-US"/>
          </a:p>
        </p:txBody>
      </p:sp>
    </p:spTree>
    <p:extLst>
      <p:ext uri="{BB962C8B-B14F-4D97-AF65-F5344CB8AC3E}">
        <p14:creationId xmlns:p14="http://schemas.microsoft.com/office/powerpoint/2010/main" val="235216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6</a:t>
            </a:fld>
            <a:endParaRPr lang="zh-CN" altLang="en-US"/>
          </a:p>
        </p:txBody>
      </p:sp>
    </p:spTree>
    <p:extLst>
      <p:ext uri="{BB962C8B-B14F-4D97-AF65-F5344CB8AC3E}">
        <p14:creationId xmlns:p14="http://schemas.microsoft.com/office/powerpoint/2010/main" val="207889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7</a:t>
            </a:fld>
            <a:endParaRPr lang="zh-CN" altLang="en-US"/>
          </a:p>
        </p:txBody>
      </p:sp>
    </p:spTree>
    <p:extLst>
      <p:ext uri="{BB962C8B-B14F-4D97-AF65-F5344CB8AC3E}">
        <p14:creationId xmlns:p14="http://schemas.microsoft.com/office/powerpoint/2010/main" val="377600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11</a:t>
            </a:fld>
            <a:endParaRPr lang="zh-CN" altLang="en-US"/>
          </a:p>
        </p:txBody>
      </p:sp>
    </p:spTree>
    <p:extLst>
      <p:ext uri="{BB962C8B-B14F-4D97-AF65-F5344CB8AC3E}">
        <p14:creationId xmlns:p14="http://schemas.microsoft.com/office/powerpoint/2010/main" val="337513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12</a:t>
            </a:fld>
            <a:endParaRPr lang="zh-CN" altLang="en-US"/>
          </a:p>
        </p:txBody>
      </p:sp>
    </p:spTree>
    <p:extLst>
      <p:ext uri="{BB962C8B-B14F-4D97-AF65-F5344CB8AC3E}">
        <p14:creationId xmlns:p14="http://schemas.microsoft.com/office/powerpoint/2010/main" val="335998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0" y="2348881"/>
            <a:ext cx="12192000" cy="1470025"/>
          </a:xfrm>
          <a:solidFill>
            <a:schemeClr val="accent1">
              <a:lumMod val="75000"/>
            </a:schemeClr>
          </a:solidFill>
          <a:ln>
            <a:noFill/>
          </a:ln>
          <a:effectLst>
            <a:outerShdw blurRad="50800" dist="38100" dir="2700000" algn="tl" rotWithShape="0">
              <a:prstClr val="black">
                <a:alpha val="40000"/>
              </a:prstClr>
            </a:outerShdw>
          </a:effectLst>
        </p:spPr>
        <p:txBody>
          <a:bodyPr>
            <a:normAutofit/>
          </a:bodyPr>
          <a:lstStyle>
            <a:lvl1pPr>
              <a:defRPr sz="4400" b="1" baseline="0">
                <a:solidFill>
                  <a:schemeClr val="bg1">
                    <a:lumMod val="95000"/>
                  </a:schemeClr>
                </a:solidFill>
                <a:effectLst>
                  <a:outerShdw blurRad="50800" dist="38100" algn="l" rotWithShape="0">
                    <a:prstClr val="black">
                      <a:alpha val="40000"/>
                    </a:prstClr>
                  </a:outerShdw>
                </a:effectLst>
                <a:latin typeface="等线" panose="02010600030101010101" pitchFamily="2" charset="-122"/>
                <a:ea typeface="楷体" panose="02010609060101010101" pitchFamily="49" charset="-122"/>
                <a:cs typeface="Segoe Print" panose="02000600000000000000" charset="0"/>
              </a:defRPr>
            </a:lvl1pPr>
          </a:lstStyle>
          <a:p>
            <a:r>
              <a:rPr lang="en-US" altLang="zh-CN" dirty="0"/>
              <a:t>Title</a:t>
            </a:r>
            <a:endParaRPr lang="zh-CN" altLang="en-US" dirty="0"/>
          </a:p>
        </p:txBody>
      </p:sp>
      <p:sp>
        <p:nvSpPr>
          <p:cNvPr id="3" name="副标题 2"/>
          <p:cNvSpPr>
            <a:spLocks noGrp="1"/>
          </p:cNvSpPr>
          <p:nvPr>
            <p:ph type="subTitle" idx="1" hasCustomPrompt="1"/>
          </p:nvPr>
        </p:nvSpPr>
        <p:spPr>
          <a:xfrm>
            <a:off x="1828800" y="4038285"/>
            <a:ext cx="8534400" cy="1983003"/>
          </a:xfrm>
        </p:spPr>
        <p:txBody>
          <a:bodyPr anchor="ctr" anchorCtr="1">
            <a:noAutofit/>
          </a:bodyPr>
          <a:lstStyle>
            <a:lvl1pPr marL="0" indent="0" algn="ctr">
              <a:lnSpc>
                <a:spcPct val="150000"/>
              </a:lnSpc>
              <a:spcBef>
                <a:spcPts val="0"/>
              </a:spcBef>
              <a:spcAft>
                <a:spcPts val="0"/>
              </a:spcAft>
              <a:buNone/>
              <a:defRPr sz="1800" b="0">
                <a:solidFill>
                  <a:schemeClr val="tx1">
                    <a:lumMod val="75000"/>
                    <a:lumOff val="25000"/>
                  </a:schemeClr>
                </a:solidFill>
                <a:latin typeface="等线" panose="02010600030101010101" pitchFamily="2" charset="-122"/>
                <a:ea typeface="等线" panose="0201060003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Reporter</a:t>
            </a:r>
          </a:p>
          <a:p>
            <a:r>
              <a:rPr lang="en-US" altLang="zh-CN" dirty="0"/>
              <a:t>Hangzhou </a:t>
            </a:r>
            <a:r>
              <a:rPr lang="en-US" altLang="zh-CN" dirty="0" err="1"/>
              <a:t>Dianzi</a:t>
            </a:r>
            <a:r>
              <a:rPr lang="en-US" altLang="zh-CN" dirty="0"/>
              <a:t> University</a:t>
            </a:r>
          </a:p>
          <a:p>
            <a:r>
              <a:rPr lang="en-US" altLang="zh-CN" dirty="0"/>
              <a:t>Email: </a:t>
            </a:r>
          </a:p>
          <a:p>
            <a:r>
              <a:rPr lang="en-US" altLang="zh-CN" dirty="0"/>
              <a:t>http://camalab.hdu.edu.cn</a:t>
            </a:r>
            <a:endParaRPr lang="zh-CN" altLang="en-US" dirty="0"/>
          </a:p>
        </p:txBody>
      </p:sp>
      <p:sp>
        <p:nvSpPr>
          <p:cNvPr id="6" name="梯形 5"/>
          <p:cNvSpPr/>
          <p:nvPr userDrawn="1"/>
        </p:nvSpPr>
        <p:spPr>
          <a:xfrm rot="18949264">
            <a:off x="-555650" y="540832"/>
            <a:ext cx="2849619" cy="457480"/>
          </a:xfrm>
          <a:prstGeom prst="trapezoid">
            <a:avLst>
              <a:gd name="adj" fmla="val 946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论文写作指导</a:t>
            </a:r>
          </a:p>
        </p:txBody>
      </p:sp>
      <p:pic>
        <p:nvPicPr>
          <p:cNvPr id="7" name="图片 6"/>
          <p:cNvPicPr>
            <a:picLocks noChangeAspect="1"/>
          </p:cNvPicPr>
          <p:nvPr userDrawn="1"/>
        </p:nvPicPr>
        <p:blipFill>
          <a:blip r:embed="rId2"/>
          <a:stretch>
            <a:fillRect/>
          </a:stretch>
        </p:blipFill>
        <p:spPr>
          <a:xfrm>
            <a:off x="11064552" y="44624"/>
            <a:ext cx="1016177" cy="100811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02630"/>
            <a:ext cx="12192000" cy="562074"/>
          </a:xfrm>
          <a:noFill/>
          <a:ln>
            <a:noFill/>
          </a:ln>
        </p:spPr>
        <p:txBody>
          <a:bodyPr>
            <a:noAutofit/>
          </a:bodyPr>
          <a:lstStyle>
            <a:lvl1pPr marL="360045" algn="l">
              <a:defRPr sz="3600" b="1" baseline="0">
                <a:solidFill>
                  <a:schemeClr val="tx2">
                    <a:lumMod val="75000"/>
                  </a:schemeClr>
                </a:solidFill>
                <a:latin typeface="等线" panose="02010600030101010101" pitchFamily="2" charset="-122"/>
                <a:ea typeface="楷体" panose="02010609060101010101" pitchFamily="49" charset="-122"/>
              </a:defRPr>
            </a:lvl1pPr>
          </a:lstStyle>
          <a:p>
            <a:r>
              <a:rPr lang="en-US" altLang="zh-CN" dirty="0"/>
              <a:t>Title</a:t>
            </a:r>
            <a:endParaRPr lang="zh-CN" altLang="en-US" dirty="0"/>
          </a:p>
        </p:txBody>
      </p:sp>
      <p:sp>
        <p:nvSpPr>
          <p:cNvPr id="3" name="内容占位符 2"/>
          <p:cNvSpPr>
            <a:spLocks noGrp="1"/>
          </p:cNvSpPr>
          <p:nvPr>
            <p:ph idx="1" hasCustomPrompt="1"/>
          </p:nvPr>
        </p:nvSpPr>
        <p:spPr>
          <a:xfrm>
            <a:off x="479376" y="908720"/>
            <a:ext cx="11103024" cy="5328592"/>
          </a:xfrm>
        </p:spPr>
        <p:txBody>
          <a:bodyPr/>
          <a:lstStyle>
            <a:lvl1pPr>
              <a:defRPr b="0" baseline="0">
                <a:solidFill>
                  <a:schemeClr val="tx1"/>
                </a:solidFill>
                <a:latin typeface="Times New Roman" panose="02020603050405020304" pitchFamily="18" charset="0"/>
                <a:ea typeface="黑体" panose="02010609060101010101" pitchFamily="49" charset="-122"/>
              </a:defRPr>
            </a:lvl1pPr>
            <a:lvl2pPr>
              <a:defRPr sz="2400">
                <a:latin typeface="Times New Roman" panose="02020603050405020304" pitchFamily="18" charset="0"/>
                <a:ea typeface="黑体" panose="02010609060101010101" pitchFamily="49" charset="-122"/>
              </a:defRPr>
            </a:lvl2pPr>
            <a:lvl3pPr>
              <a:defRPr sz="2000">
                <a:latin typeface="Times New Roman" panose="02020603050405020304" pitchFamily="18" charset="0"/>
                <a:ea typeface="黑体" panose="02010609060101010101" pitchFamily="49" charset="-122"/>
              </a:defRPr>
            </a:lvl3pPr>
            <a:lvl4pPr>
              <a:defRPr>
                <a:latin typeface="Times New Roman" panose="02020603050405020304" pitchFamily="18" charset="0"/>
                <a:ea typeface="黑体" panose="02010609060101010101" pitchFamily="49" charset="-122"/>
              </a:defRPr>
            </a:lvl4pPr>
            <a:lvl5pPr>
              <a:defRPr baseline="0">
                <a:latin typeface="Times New Roman" panose="02020603050405020304" pitchFamily="18" charset="0"/>
                <a:ea typeface="黑体" panose="02010609060101010101" pitchFamily="49" charset="-122"/>
              </a:defRPr>
            </a:lvl5pPr>
          </a:lstStyle>
          <a:p>
            <a:pPr lvl="0"/>
            <a:r>
              <a:rPr lang="en-US" altLang="zh-CN" dirty="0"/>
              <a:t>Title</a:t>
            </a:r>
            <a:endParaRPr lang="zh-CN" altLang="en-US" dirty="0"/>
          </a:p>
          <a:p>
            <a:pPr lvl="1"/>
            <a:r>
              <a:rPr lang="en-US" altLang="zh-CN" dirty="0"/>
              <a:t>First Level</a:t>
            </a:r>
            <a:endParaRPr lang="zh-CN" altLang="en-US" dirty="0"/>
          </a:p>
          <a:p>
            <a:pPr lvl="2"/>
            <a:r>
              <a:rPr lang="en-US" altLang="zh-CN" dirty="0"/>
              <a:t>Second Level</a:t>
            </a:r>
            <a:endParaRPr lang="zh-CN" altLang="en-US" dirty="0"/>
          </a:p>
          <a:p>
            <a:pPr lvl="3"/>
            <a:r>
              <a:rPr lang="en-US" altLang="zh-CN" dirty="0"/>
              <a:t>Third Level</a:t>
            </a:r>
            <a:endParaRPr lang="zh-CN" altLang="en-US" dirty="0"/>
          </a:p>
          <a:p>
            <a:pPr lvl="4"/>
            <a:r>
              <a:rPr lang="en-US" altLang="zh-CN" dirty="0"/>
              <a:t>Fourth Level</a:t>
            </a:r>
            <a:endParaRPr lang="zh-CN" altLang="en-US" dirty="0"/>
          </a:p>
        </p:txBody>
      </p:sp>
      <p:cxnSp>
        <p:nvCxnSpPr>
          <p:cNvPr id="5" name="直接连接符 4"/>
          <p:cNvCxnSpPr/>
          <p:nvPr userDrawn="1"/>
        </p:nvCxnSpPr>
        <p:spPr>
          <a:xfrm>
            <a:off x="479376" y="836712"/>
            <a:ext cx="11103024"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11496600" y="82361"/>
            <a:ext cx="615218" cy="610335"/>
          </a:xfrm>
          <a:prstGeom prst="rect">
            <a:avLst/>
          </a:prstGeom>
        </p:spPr>
      </p:pic>
      <p:sp>
        <p:nvSpPr>
          <p:cNvPr id="6" name="Slide Number Placeholder 3"/>
          <p:cNvSpPr>
            <a:spLocks noGrp="1"/>
          </p:cNvSpPr>
          <p:nvPr>
            <p:ph type="sldNum" sz="quarter" idx="12"/>
          </p:nvPr>
        </p:nvSpPr>
        <p:spPr>
          <a:xfrm>
            <a:off x="9336360" y="6381328"/>
            <a:ext cx="2743200" cy="365125"/>
          </a:xfrm>
          <a:prstGeom prst="rect">
            <a:avLst/>
          </a:prstGeo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pPr algn="r"/>
            <a:fld id="{CBD803B2-A378-42BD-B5EC-F7748F169FE0}" type="slidenum">
              <a:rPr lang="en-US" altLang="zh-CN"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9448800" y="6356353"/>
            <a:ext cx="2743200" cy="365125"/>
          </a:xfrm>
          <a:prstGeom prst="rect">
            <a:avLst/>
          </a:prstGeom>
        </p:spPr>
        <p:txBody>
          <a:bodyPr/>
          <a:lstStyle>
            <a:lvl1pPr>
              <a:defRPr sz="2000" b="1">
                <a:solidFill>
                  <a:schemeClr val="tx1"/>
                </a:solidFill>
                <a:latin typeface="Times New Roman" panose="02020603050405020304" pitchFamily="18" charset="0"/>
                <a:cs typeface="Times New Roman" panose="02020603050405020304" pitchFamily="18" charset="0"/>
              </a:defRPr>
            </a:lvl1pPr>
          </a:lstStyle>
          <a:p>
            <a:fld id="{CBD803B2-A378-42BD-B5EC-F7748F169FE0}" type="slidenum">
              <a:rPr lang="en-US" altLang="zh-CN"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562074"/>
          </a:xfrm>
          <a:prstGeom prst="rect">
            <a:avLst/>
          </a:prstGeom>
          <a:solidFill>
            <a:srgbClr val="C00000"/>
          </a:solidFill>
          <a:ln>
            <a:solidFill>
              <a:srgbClr val="C00000"/>
            </a:solidFill>
          </a:ln>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052736"/>
            <a:ext cx="10972800" cy="532859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3200" b="0" kern="1200">
          <a:solidFill>
            <a:schemeClr val="bg1"/>
          </a:solidFill>
          <a:latin typeface="Segoe Print" panose="02000600000000000000" charset="0"/>
          <a:ea typeface="宋体" panose="02010600030101010101" pitchFamily="2" charset="-122"/>
          <a:cs typeface="+mj-cs"/>
        </a:defRPr>
      </a:lvl1pPr>
    </p:titleStyle>
    <p:body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1" kern="1200">
          <a:solidFill>
            <a:srgbClr val="0070C0"/>
          </a:solidFill>
          <a:latin typeface="Segoe Print" panose="02000600000000000000"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800" kern="1200">
          <a:solidFill>
            <a:schemeClr val="tx1"/>
          </a:solidFill>
          <a:latin typeface="Segoe Print" panose="02000600000000000000"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Segoe Print" panose="02000600000000000000"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Segoe Print" panose="02000600000000000000"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Segoe Print" panose="02000600000000000000"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openaccess.thecvf.com/menu.py"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openreview.net/" TargetMode="External"/><Relationship Id="rId4" Type="http://schemas.openxmlformats.org/officeDocument/2006/relationships/hyperlink" Target="http://proceedings.neurips.cc/"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mailto:chenminghao@"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cn.overleaf.co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310903"/>
            <a:ext cx="12192000" cy="1470025"/>
          </a:xfrm>
          <a:noFill/>
          <a:effectLst/>
        </p:spPr>
        <p:txBody>
          <a:bodyPr>
            <a:noAutofit/>
          </a:bodyPr>
          <a:lstStyle/>
          <a:p>
            <a:pPr>
              <a:spcBef>
                <a:spcPts val="600"/>
              </a:spcBef>
            </a:pPr>
            <a:r>
              <a:rPr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第二讲</a:t>
            </a:r>
            <a:r>
              <a:rPr lang="en-US"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a:t>
            </a:r>
            <a:r>
              <a:rPr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英文学术论文之写作</a:t>
            </a:r>
            <a:r>
              <a:rPr lang="zh-CN"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准备</a:t>
            </a:r>
            <a:br>
              <a:rPr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br>
            <a:r>
              <a:rPr lang="zh-CN"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——工具、选题与资料收集</a:t>
            </a:r>
          </a:p>
        </p:txBody>
      </p:sp>
      <p:sp>
        <p:nvSpPr>
          <p:cNvPr id="3" name="副标题 2"/>
          <p:cNvSpPr>
            <a:spLocks noGrp="1"/>
          </p:cNvSpPr>
          <p:nvPr>
            <p:ph type="subTitle" idx="1"/>
          </p:nvPr>
        </p:nvSpPr>
        <p:spPr>
          <a:xfrm>
            <a:off x="1775520" y="2780928"/>
            <a:ext cx="8534400" cy="1584175"/>
          </a:xfrm>
        </p:spPr>
        <p:txBody>
          <a:bodyPr/>
          <a:lstStyle/>
          <a:p>
            <a:r>
              <a:rPr lang="zh-CN" altLang="en-US" sz="4000" b="1" dirty="0">
                <a:latin typeface="+mn-lt"/>
                <a:ea typeface="楷体" panose="02010609060101010101" pitchFamily="49" charset="-122"/>
              </a:rPr>
              <a:t>陈铭浩</a:t>
            </a:r>
            <a:endParaRPr lang="en-US" altLang="zh-CN" sz="4000" b="1" dirty="0">
              <a:latin typeface="+mn-lt"/>
              <a:ea typeface="楷体" panose="02010609060101010101" pitchFamily="49" charset="-122"/>
            </a:endParaRPr>
          </a:p>
          <a:p>
            <a:r>
              <a:rPr lang="zh-CN" altLang="en-US" sz="2800" dirty="0">
                <a:latin typeface="Times New Roman" panose="02020603050405020304" pitchFamily="18" charset="0"/>
                <a:ea typeface="+mj-ea"/>
                <a:cs typeface="Times New Roman" panose="02020603050405020304" pitchFamily="18" charset="0"/>
              </a:rPr>
              <a:t>杭州电子科技大学计算机学院</a:t>
            </a:r>
            <a:endParaRPr lang="en-US" altLang="zh-CN" sz="2800" dirty="0">
              <a:latin typeface="Times New Roman" panose="02020603050405020304" pitchFamily="18" charset="0"/>
              <a:ea typeface="+mj-ea"/>
              <a:cs typeface="Times New Roman" panose="02020603050405020304" pitchFamily="18" charset="0"/>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6245" r="499" b="3131"/>
          <a:stretch>
            <a:fillRect/>
          </a:stretch>
        </p:blipFill>
        <p:spPr>
          <a:xfrm>
            <a:off x="0" y="4653136"/>
            <a:ext cx="12192000" cy="21949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6BB68-53B9-D1DB-F01A-9B74FFF592BE}"/>
              </a:ext>
            </a:extLst>
          </p:cNvPr>
          <p:cNvSpPr>
            <a:spLocks noGrp="1"/>
          </p:cNvSpPr>
          <p:nvPr>
            <p:ph type="title"/>
          </p:nvPr>
        </p:nvSpPr>
        <p:spPr/>
        <p:txBody>
          <a:bodyPr/>
          <a:lstStyle/>
          <a:p>
            <a:r>
              <a:rPr kumimoji="1" lang="en-US" altLang="zh-CN" dirty="0"/>
              <a:t>Overleaf</a:t>
            </a:r>
            <a:endParaRPr kumimoji="1" lang="zh-CN" altLang="en-US" dirty="0"/>
          </a:p>
        </p:txBody>
      </p:sp>
      <p:sp>
        <p:nvSpPr>
          <p:cNvPr id="3" name="内容占位符 2">
            <a:extLst>
              <a:ext uri="{FF2B5EF4-FFF2-40B4-BE49-F238E27FC236}">
                <a16:creationId xmlns:a16="http://schemas.microsoft.com/office/drawing/2014/main" id="{6289A7FF-36C5-FE6F-E8D3-C3D1A63648EC}"/>
              </a:ext>
            </a:extLst>
          </p:cNvPr>
          <p:cNvSpPr>
            <a:spLocks noGrp="1"/>
          </p:cNvSpPr>
          <p:nvPr>
            <p:ph idx="1"/>
          </p:nvPr>
        </p:nvSpPr>
        <p:spPr/>
        <p:txBody>
          <a:bodyPr>
            <a:normAutofit/>
          </a:bodyPr>
          <a:lstStyle/>
          <a:p>
            <a:pPr>
              <a:lnSpc>
                <a:spcPct val="100000"/>
              </a:lnSpc>
            </a:pPr>
            <a:r>
              <a:rPr kumimoji="1" lang="zh-CN" altLang="en-US" sz="2000" dirty="0"/>
              <a:t>通过</a:t>
            </a:r>
            <a:r>
              <a:rPr kumimoji="1" lang="en-US" altLang="zh-CN" sz="2000" dirty="0"/>
              <a:t>Latex</a:t>
            </a:r>
            <a:r>
              <a:rPr kumimoji="1" lang="zh-CN" altLang="en-US" sz="2000" dirty="0"/>
              <a:t>代码调整图片和表格</a:t>
            </a:r>
            <a:endParaRPr kumimoji="1" lang="en-US" altLang="zh-CN" sz="2000" dirty="0"/>
          </a:p>
          <a:p>
            <a:pPr>
              <a:lnSpc>
                <a:spcPct val="100000"/>
              </a:lnSpc>
            </a:pPr>
            <a:r>
              <a:rPr kumimoji="1" lang="zh-CN" altLang="en-US" sz="2000" dirty="0"/>
              <a:t>获取</a:t>
            </a:r>
            <a:r>
              <a:rPr kumimoji="1" lang="en-US" altLang="zh-CN" sz="2000" dirty="0"/>
              <a:t>ChatGPT</a:t>
            </a:r>
            <a:r>
              <a:rPr kumimoji="1" lang="zh-CN" altLang="en-US" sz="2000" dirty="0"/>
              <a:t>的协助</a:t>
            </a:r>
          </a:p>
        </p:txBody>
      </p:sp>
      <p:sp>
        <p:nvSpPr>
          <p:cNvPr id="4" name="灯片编号占位符 3">
            <a:extLst>
              <a:ext uri="{FF2B5EF4-FFF2-40B4-BE49-F238E27FC236}">
                <a16:creationId xmlns:a16="http://schemas.microsoft.com/office/drawing/2014/main" id="{68DDCD75-DB77-41D5-22F9-CF1E64356E2D}"/>
              </a:ext>
            </a:extLst>
          </p:cNvPr>
          <p:cNvSpPr>
            <a:spLocks noGrp="1"/>
          </p:cNvSpPr>
          <p:nvPr>
            <p:ph type="sldNum" sz="quarter" idx="12"/>
          </p:nvPr>
        </p:nvSpPr>
        <p:spPr/>
        <p:txBody>
          <a:bodyPr/>
          <a:lstStyle/>
          <a:p>
            <a:pPr algn="r"/>
            <a:fld id="{CBD803B2-A378-42BD-B5EC-F7748F169FE0}" type="slidenum">
              <a:rPr lang="en-US" altLang="zh-CN" smtClean="0"/>
              <a:t>10</a:t>
            </a:fld>
            <a:endParaRPr lang="zh-CN" altLang="en-US" dirty="0"/>
          </a:p>
        </p:txBody>
      </p:sp>
      <p:pic>
        <p:nvPicPr>
          <p:cNvPr id="6" name="图片 5">
            <a:extLst>
              <a:ext uri="{FF2B5EF4-FFF2-40B4-BE49-F238E27FC236}">
                <a16:creationId xmlns:a16="http://schemas.microsoft.com/office/drawing/2014/main" id="{BEFA649A-D4C9-F85B-58E5-3F01A429E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17381"/>
            <a:ext cx="8151016" cy="4738538"/>
          </a:xfrm>
          <a:prstGeom prst="rect">
            <a:avLst/>
          </a:prstGeom>
        </p:spPr>
      </p:pic>
    </p:spTree>
    <p:extLst>
      <p:ext uri="{BB962C8B-B14F-4D97-AF65-F5344CB8AC3E}">
        <p14:creationId xmlns:p14="http://schemas.microsoft.com/office/powerpoint/2010/main" val="305929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11</a:t>
            </a:fld>
            <a:endParaRPr lang="zh-CN" altLang="en-US" dirty="0"/>
          </a:p>
        </p:txBody>
      </p:sp>
      <p:sp>
        <p:nvSpPr>
          <p:cNvPr id="4" name="内容占位符 3"/>
          <p:cNvSpPr>
            <a:spLocks noGrp="1"/>
          </p:cNvSpPr>
          <p:nvPr>
            <p:ph idx="1"/>
          </p:nvPr>
        </p:nvSpPr>
        <p:spPr/>
        <p:txBody>
          <a:bodyPr>
            <a:normAutofit/>
          </a:bodyPr>
          <a:lstStyle/>
          <a:p>
            <a:pPr>
              <a:lnSpc>
                <a:spcPct val="165000"/>
              </a:lnSpc>
            </a:pPr>
            <a:r>
              <a:rPr lang="zh-CN" altLang="en-US" dirty="0"/>
              <a:t>画动机图与模型图需要注意什么？</a:t>
            </a:r>
          </a:p>
          <a:p>
            <a:pPr lvl="1">
              <a:lnSpc>
                <a:spcPct val="165000"/>
              </a:lnSpc>
            </a:pPr>
            <a:r>
              <a:rPr lang="zh-CN" altLang="en-US" dirty="0">
                <a:solidFill>
                  <a:schemeClr val="accent1">
                    <a:lumMod val="50000"/>
                  </a:schemeClr>
                </a:solidFill>
              </a:rPr>
              <a:t>模块化绘图：每个模块独立框起来</a:t>
            </a:r>
          </a:p>
          <a:p>
            <a:pPr lvl="1">
              <a:lnSpc>
                <a:spcPct val="165000"/>
              </a:lnSpc>
            </a:pPr>
            <a:r>
              <a:rPr lang="zh-CN" altLang="en-US" dirty="0">
                <a:solidFill>
                  <a:schemeClr val="accent1">
                    <a:lumMod val="50000"/>
                  </a:schemeClr>
                </a:solidFill>
              </a:rPr>
              <a:t>给模块命名：若一个模块中多个子结构，需要给该模块命名，使读者一眼明确该模块的作用</a:t>
            </a:r>
          </a:p>
          <a:p>
            <a:pPr lvl="1">
              <a:lnSpc>
                <a:spcPct val="165000"/>
              </a:lnSpc>
            </a:pPr>
            <a:r>
              <a:rPr lang="zh-CN" altLang="en-US" dirty="0">
                <a:solidFill>
                  <a:schemeClr val="accent1">
                    <a:lumMod val="50000"/>
                  </a:schemeClr>
                </a:solidFill>
              </a:rPr>
              <a:t>专业的配色方案：不同的模块不同的颜色，体现差异</a:t>
            </a:r>
          </a:p>
          <a:p>
            <a:pPr lvl="2">
              <a:lnSpc>
                <a:spcPct val="165000"/>
              </a:lnSpc>
            </a:pPr>
            <a:r>
              <a:rPr lang="zh-CN" altLang="en-US" sz="2000" dirty="0">
                <a:solidFill>
                  <a:schemeClr val="accent1">
                    <a:lumMod val="50000"/>
                  </a:schemeClr>
                </a:solidFill>
              </a:rPr>
              <a:t>单色配色</a:t>
            </a:r>
          </a:p>
          <a:p>
            <a:pPr lvl="2">
              <a:lnSpc>
                <a:spcPct val="165000"/>
              </a:lnSpc>
            </a:pPr>
            <a:r>
              <a:rPr lang="zh-CN" altLang="en-US" sz="2000" dirty="0">
                <a:solidFill>
                  <a:schemeClr val="accent1">
                    <a:lumMod val="50000"/>
                  </a:schemeClr>
                </a:solidFill>
              </a:rPr>
              <a:t>邻近色配色</a:t>
            </a:r>
          </a:p>
          <a:p>
            <a:pPr lvl="2">
              <a:lnSpc>
                <a:spcPct val="165000"/>
              </a:lnSpc>
            </a:pPr>
            <a:r>
              <a:rPr lang="zh-CN" altLang="en-US" dirty="0">
                <a:solidFill>
                  <a:schemeClr val="accent1">
                    <a:lumMod val="50000"/>
                  </a:schemeClr>
                </a:solidFill>
              </a:rPr>
              <a:t>互补色配色</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12</a:t>
            </a:fld>
            <a:endParaRPr lang="zh-CN" altLang="en-US" dirty="0"/>
          </a:p>
        </p:txBody>
      </p:sp>
      <p:sp>
        <p:nvSpPr>
          <p:cNvPr id="4" name="内容占位符 3"/>
          <p:cNvSpPr>
            <a:spLocks noGrp="1"/>
          </p:cNvSpPr>
          <p:nvPr>
            <p:ph idx="1"/>
          </p:nvPr>
        </p:nvSpPr>
        <p:spPr/>
        <p:txBody>
          <a:bodyPr/>
          <a:lstStyle/>
          <a:p>
            <a:r>
              <a:rPr lang="zh-CN" altLang="en-US"/>
              <a:t>单色配色</a:t>
            </a:r>
          </a:p>
        </p:txBody>
      </p:sp>
      <p:grpSp>
        <p:nvGrpSpPr>
          <p:cNvPr id="3" name="组合 2"/>
          <p:cNvGrpSpPr/>
          <p:nvPr/>
        </p:nvGrpSpPr>
        <p:grpSpPr>
          <a:xfrm>
            <a:off x="1415415" y="2277110"/>
            <a:ext cx="9895205" cy="3075940"/>
            <a:chOff x="2229" y="3586"/>
            <a:chExt cx="15583" cy="4844"/>
          </a:xfrm>
        </p:grpSpPr>
        <p:pic>
          <p:nvPicPr>
            <p:cNvPr id="6" name="图片 5"/>
            <p:cNvPicPr>
              <a:picLocks noChangeAspect="1"/>
            </p:cNvPicPr>
            <p:nvPr/>
          </p:nvPicPr>
          <p:blipFill>
            <a:blip r:embed="rId3"/>
            <a:stretch>
              <a:fillRect/>
            </a:stretch>
          </p:blipFill>
          <p:spPr>
            <a:xfrm>
              <a:off x="7332" y="3586"/>
              <a:ext cx="10481" cy="4844"/>
            </a:xfrm>
            <a:prstGeom prst="rect">
              <a:avLst/>
            </a:prstGeom>
          </p:spPr>
        </p:pic>
        <p:sp>
          <p:nvSpPr>
            <p:cNvPr id="7" name="圆角矩形 6"/>
            <p:cNvSpPr/>
            <p:nvPr/>
          </p:nvSpPr>
          <p:spPr>
            <a:xfrm>
              <a:off x="2229" y="5400"/>
              <a:ext cx="681" cy="1361"/>
            </a:xfrm>
            <a:prstGeom prst="roundRect">
              <a:avLst/>
            </a:prstGeom>
            <a:solidFill>
              <a:srgbClr val="FFF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250" y="5400"/>
              <a:ext cx="681" cy="1361"/>
            </a:xfrm>
            <a:prstGeom prst="roundRect">
              <a:avLst/>
            </a:prstGeom>
            <a:solidFill>
              <a:srgbClr val="F7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271" y="5400"/>
              <a:ext cx="681" cy="1361"/>
            </a:xfrm>
            <a:prstGeom prst="roundRect">
              <a:avLst/>
            </a:prstGeom>
            <a:solidFill>
              <a:srgbClr val="FFB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291" y="5400"/>
              <a:ext cx="681" cy="1361"/>
            </a:xfrm>
            <a:prstGeom prst="roundRect">
              <a:avLst/>
            </a:prstGeom>
            <a:solidFill>
              <a:srgbClr val="F28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13</a:t>
            </a:fld>
            <a:endParaRPr lang="zh-CN" altLang="en-US" dirty="0"/>
          </a:p>
        </p:txBody>
      </p:sp>
      <p:sp>
        <p:nvSpPr>
          <p:cNvPr id="4" name="内容占位符 3"/>
          <p:cNvSpPr>
            <a:spLocks noGrp="1"/>
          </p:cNvSpPr>
          <p:nvPr>
            <p:ph idx="1"/>
          </p:nvPr>
        </p:nvSpPr>
        <p:spPr/>
        <p:txBody>
          <a:bodyPr/>
          <a:lstStyle/>
          <a:p>
            <a:r>
              <a:rPr lang="zh-CN" altLang="en-US"/>
              <a:t>邻近色配色</a:t>
            </a:r>
          </a:p>
        </p:txBody>
      </p:sp>
      <p:grpSp>
        <p:nvGrpSpPr>
          <p:cNvPr id="18" name="组合 17"/>
          <p:cNvGrpSpPr/>
          <p:nvPr/>
        </p:nvGrpSpPr>
        <p:grpSpPr>
          <a:xfrm>
            <a:off x="407035" y="1341120"/>
            <a:ext cx="10901680" cy="4319905"/>
            <a:chOff x="641" y="2112"/>
            <a:chExt cx="17168" cy="6803"/>
          </a:xfrm>
        </p:grpSpPr>
        <p:sp>
          <p:nvSpPr>
            <p:cNvPr id="7" name="圆角矩形 6"/>
            <p:cNvSpPr/>
            <p:nvPr/>
          </p:nvSpPr>
          <p:spPr>
            <a:xfrm>
              <a:off x="14475" y="7555"/>
              <a:ext cx="681" cy="1361"/>
            </a:xfrm>
            <a:prstGeom prst="roundRect">
              <a:avLst/>
            </a:prstGeom>
            <a:solidFill>
              <a:srgbClr val="7EA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5496" y="7555"/>
              <a:ext cx="681" cy="1361"/>
            </a:xfrm>
            <a:prstGeom prst="roundRect">
              <a:avLst/>
            </a:prstGeom>
            <a:solidFill>
              <a:srgbClr val="6A9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517" y="7555"/>
              <a:ext cx="681" cy="1361"/>
            </a:xfrm>
            <a:prstGeom prst="roundRect">
              <a:avLst/>
            </a:prstGeom>
            <a:solidFill>
              <a:srgbClr val="683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641" y="3246"/>
              <a:ext cx="13791" cy="5097"/>
            </a:xfrm>
            <a:prstGeom prst="rect">
              <a:avLst/>
            </a:prstGeom>
          </p:spPr>
        </p:pic>
        <p:pic>
          <p:nvPicPr>
            <p:cNvPr id="11" name="图片 10"/>
            <p:cNvPicPr>
              <a:picLocks noChangeAspect="1"/>
            </p:cNvPicPr>
            <p:nvPr/>
          </p:nvPicPr>
          <p:blipFill>
            <a:blip r:embed="rId4"/>
            <a:stretch>
              <a:fillRect/>
            </a:stretch>
          </p:blipFill>
          <p:spPr>
            <a:xfrm>
              <a:off x="14589" y="2112"/>
              <a:ext cx="3220" cy="3260"/>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14</a:t>
            </a:fld>
            <a:endParaRPr lang="zh-CN" altLang="en-US" dirty="0"/>
          </a:p>
        </p:txBody>
      </p:sp>
      <p:sp>
        <p:nvSpPr>
          <p:cNvPr id="4" name="内容占位符 3"/>
          <p:cNvSpPr>
            <a:spLocks noGrp="1"/>
          </p:cNvSpPr>
          <p:nvPr>
            <p:ph idx="1"/>
          </p:nvPr>
        </p:nvSpPr>
        <p:spPr/>
        <p:txBody>
          <a:bodyPr/>
          <a:lstStyle/>
          <a:p>
            <a:r>
              <a:rPr lang="zh-CN" altLang="en-US"/>
              <a:t>互补色配色</a:t>
            </a:r>
          </a:p>
        </p:txBody>
      </p:sp>
      <p:grpSp>
        <p:nvGrpSpPr>
          <p:cNvPr id="22" name="组合 21"/>
          <p:cNvGrpSpPr/>
          <p:nvPr/>
        </p:nvGrpSpPr>
        <p:grpSpPr>
          <a:xfrm>
            <a:off x="262255" y="1338580"/>
            <a:ext cx="11861800" cy="5407660"/>
            <a:chOff x="413" y="2108"/>
            <a:chExt cx="18680" cy="8516"/>
          </a:xfrm>
        </p:grpSpPr>
        <p:sp>
          <p:nvSpPr>
            <p:cNvPr id="7" name="圆角矩形 6"/>
            <p:cNvSpPr/>
            <p:nvPr/>
          </p:nvSpPr>
          <p:spPr>
            <a:xfrm>
              <a:off x="16744" y="7328"/>
              <a:ext cx="681" cy="1361"/>
            </a:xfrm>
            <a:prstGeom prst="roundRect">
              <a:avLst/>
            </a:prstGeom>
            <a:solidFill>
              <a:srgbClr val="7EA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7765" y="7328"/>
              <a:ext cx="681" cy="1361"/>
            </a:xfrm>
            <a:prstGeom prst="roundRect">
              <a:avLst/>
            </a:prstGeom>
            <a:solidFill>
              <a:srgbClr val="6A9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5723" y="7328"/>
              <a:ext cx="681" cy="1361"/>
            </a:xfrm>
            <a:prstGeom prst="roundRect">
              <a:avLst/>
            </a:prstGeom>
            <a:solidFill>
              <a:srgbClr val="B02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15873" y="2108"/>
              <a:ext cx="3220" cy="3260"/>
            </a:xfrm>
            <a:prstGeom prst="rect">
              <a:avLst/>
            </a:prstGeom>
          </p:spPr>
        </p:pic>
        <p:pic>
          <p:nvPicPr>
            <p:cNvPr id="6" name="图片 5"/>
            <p:cNvPicPr>
              <a:picLocks noChangeAspect="1"/>
            </p:cNvPicPr>
            <p:nvPr/>
          </p:nvPicPr>
          <p:blipFill>
            <a:blip r:embed="rId4"/>
            <a:stretch>
              <a:fillRect/>
            </a:stretch>
          </p:blipFill>
          <p:spPr>
            <a:xfrm>
              <a:off x="528" y="6386"/>
              <a:ext cx="13639" cy="4238"/>
            </a:xfrm>
            <a:prstGeom prst="rect">
              <a:avLst/>
            </a:prstGeom>
          </p:spPr>
        </p:pic>
        <p:sp>
          <p:nvSpPr>
            <p:cNvPr id="10" name="圆角矩形 9"/>
            <p:cNvSpPr/>
            <p:nvPr/>
          </p:nvSpPr>
          <p:spPr>
            <a:xfrm>
              <a:off x="14702" y="7328"/>
              <a:ext cx="681" cy="1361"/>
            </a:xfrm>
            <a:prstGeom prst="roundRect">
              <a:avLst/>
            </a:prstGeom>
            <a:solidFill>
              <a:srgbClr val="B76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stretch>
              <a:fillRect/>
            </a:stretch>
          </p:blipFill>
          <p:spPr>
            <a:xfrm>
              <a:off x="4043" y="2338"/>
              <a:ext cx="11954" cy="4257"/>
            </a:xfrm>
            <a:prstGeom prst="rect">
              <a:avLst/>
            </a:prstGeom>
          </p:spPr>
        </p:pic>
        <p:sp>
          <p:nvSpPr>
            <p:cNvPr id="18" name="圆角矩形 17"/>
            <p:cNvSpPr/>
            <p:nvPr/>
          </p:nvSpPr>
          <p:spPr>
            <a:xfrm>
              <a:off x="2455" y="3786"/>
              <a:ext cx="681" cy="1361"/>
            </a:xfrm>
            <a:prstGeom prst="roundRect">
              <a:avLst/>
            </a:prstGeom>
            <a:solidFill>
              <a:srgbClr val="22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476" y="3786"/>
              <a:ext cx="681" cy="1361"/>
            </a:xfrm>
            <a:prstGeom prst="roundRect">
              <a:avLst/>
            </a:prstGeom>
            <a:solidFill>
              <a:srgbClr val="216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1434" y="3786"/>
              <a:ext cx="681" cy="1361"/>
            </a:xfrm>
            <a:prstGeom prst="roundRect">
              <a:avLst/>
            </a:prstGeom>
            <a:solidFill>
              <a:srgbClr val="F07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13" y="3786"/>
              <a:ext cx="681" cy="1361"/>
            </a:xfrm>
            <a:prstGeom prst="roundRect">
              <a:avLst/>
            </a:prstGeom>
            <a:solidFill>
              <a:srgbClr val="E0A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AF53E-674D-20F1-6886-B0A13F4A5A84}"/>
              </a:ext>
            </a:extLst>
          </p:cNvPr>
          <p:cNvSpPr>
            <a:spLocks noGrp="1"/>
          </p:cNvSpPr>
          <p:nvPr>
            <p:ph type="title"/>
          </p:nvPr>
        </p:nvSpPr>
        <p:spPr/>
        <p:txBody>
          <a:bodyPr/>
          <a:lstStyle/>
          <a:p>
            <a:r>
              <a:rPr lang="zh-CN" altLang="en-US" dirty="0"/>
              <a:t>学术论文</a:t>
            </a:r>
            <a:r>
              <a:rPr lang="en-US" altLang="zh-CN" dirty="0"/>
              <a:t>PPT</a:t>
            </a:r>
            <a:r>
              <a:rPr lang="zh-CN" altLang="en-US" dirty="0"/>
              <a:t>绘图</a:t>
            </a:r>
            <a:endParaRPr kumimoji="1" lang="zh-CN" altLang="en-US" dirty="0"/>
          </a:p>
        </p:txBody>
      </p:sp>
      <p:sp>
        <p:nvSpPr>
          <p:cNvPr id="3" name="内容占位符 2">
            <a:extLst>
              <a:ext uri="{FF2B5EF4-FFF2-40B4-BE49-F238E27FC236}">
                <a16:creationId xmlns:a16="http://schemas.microsoft.com/office/drawing/2014/main" id="{3104ABA9-1A4E-B303-8DBF-82EA320BAB27}"/>
              </a:ext>
            </a:extLst>
          </p:cNvPr>
          <p:cNvSpPr>
            <a:spLocks noGrp="1"/>
          </p:cNvSpPr>
          <p:nvPr>
            <p:ph idx="1"/>
          </p:nvPr>
        </p:nvSpPr>
        <p:spPr/>
        <p:txBody>
          <a:bodyPr/>
          <a:lstStyle/>
          <a:p>
            <a:pPr>
              <a:lnSpc>
                <a:spcPct val="100000"/>
              </a:lnSpc>
            </a:pPr>
            <a:r>
              <a:rPr kumimoji="1" lang="en-US" altLang="zh-CN" sz="2400" dirty="0"/>
              <a:t>PPT</a:t>
            </a:r>
            <a:r>
              <a:rPr kumimoji="1" lang="zh-CN" altLang="en-US" sz="2400" dirty="0"/>
              <a:t>作图：直观的排版和调整，丰富的文字格式，多样的箭头</a:t>
            </a:r>
            <a:endParaRPr kumimoji="1" lang="en-US" altLang="zh-CN" sz="2400" dirty="0"/>
          </a:p>
          <a:p>
            <a:pPr>
              <a:lnSpc>
                <a:spcPct val="100000"/>
              </a:lnSpc>
            </a:pPr>
            <a:r>
              <a:rPr kumimoji="1" lang="zh-CN" altLang="en-US" sz="2400" dirty="0"/>
              <a:t>发挥空间大，学习成本低</a:t>
            </a:r>
          </a:p>
        </p:txBody>
      </p:sp>
      <p:sp>
        <p:nvSpPr>
          <p:cNvPr id="4" name="灯片编号占位符 3">
            <a:extLst>
              <a:ext uri="{FF2B5EF4-FFF2-40B4-BE49-F238E27FC236}">
                <a16:creationId xmlns:a16="http://schemas.microsoft.com/office/drawing/2014/main" id="{838BBFE0-1577-C869-EEFC-A740F45213E0}"/>
              </a:ext>
            </a:extLst>
          </p:cNvPr>
          <p:cNvSpPr>
            <a:spLocks noGrp="1"/>
          </p:cNvSpPr>
          <p:nvPr>
            <p:ph type="sldNum" sz="quarter" idx="12"/>
          </p:nvPr>
        </p:nvSpPr>
        <p:spPr/>
        <p:txBody>
          <a:bodyPr/>
          <a:lstStyle/>
          <a:p>
            <a:pPr algn="r"/>
            <a:fld id="{CBD803B2-A378-42BD-B5EC-F7748F169FE0}" type="slidenum">
              <a:rPr lang="en-US" altLang="zh-CN" smtClean="0"/>
              <a:t>15</a:t>
            </a:fld>
            <a:endParaRPr lang="zh-CN" altLang="en-US" dirty="0"/>
          </a:p>
        </p:txBody>
      </p:sp>
      <p:pic>
        <p:nvPicPr>
          <p:cNvPr id="6" name="图片 5">
            <a:extLst>
              <a:ext uri="{FF2B5EF4-FFF2-40B4-BE49-F238E27FC236}">
                <a16:creationId xmlns:a16="http://schemas.microsoft.com/office/drawing/2014/main" id="{5B363C24-0376-BD3D-8B14-0D65D2BA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011198"/>
            <a:ext cx="7421488" cy="4846802"/>
          </a:xfrm>
          <a:prstGeom prst="rect">
            <a:avLst/>
          </a:prstGeom>
        </p:spPr>
      </p:pic>
    </p:spTree>
    <p:extLst>
      <p:ext uri="{BB962C8B-B14F-4D97-AF65-F5344CB8AC3E}">
        <p14:creationId xmlns:p14="http://schemas.microsoft.com/office/powerpoint/2010/main" val="166358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08D99-7B25-3E86-A06B-3DABAFAB0FAE}"/>
              </a:ext>
            </a:extLst>
          </p:cNvPr>
          <p:cNvSpPr>
            <a:spLocks noGrp="1"/>
          </p:cNvSpPr>
          <p:nvPr>
            <p:ph type="title"/>
          </p:nvPr>
        </p:nvSpPr>
        <p:spPr/>
        <p:txBody>
          <a:bodyPr/>
          <a:lstStyle/>
          <a:p>
            <a:r>
              <a:rPr lang="zh-CN" altLang="en-US" dirty="0"/>
              <a:t>学术论文绘图工具</a:t>
            </a:r>
            <a:endParaRPr kumimoji="1" lang="zh-CN" altLang="en-US" dirty="0"/>
          </a:p>
        </p:txBody>
      </p:sp>
      <p:sp>
        <p:nvSpPr>
          <p:cNvPr id="3" name="内容占位符 2">
            <a:extLst>
              <a:ext uri="{FF2B5EF4-FFF2-40B4-BE49-F238E27FC236}">
                <a16:creationId xmlns:a16="http://schemas.microsoft.com/office/drawing/2014/main" id="{39F34036-0723-1AF8-A60B-B18EC154C09E}"/>
              </a:ext>
            </a:extLst>
          </p:cNvPr>
          <p:cNvSpPr>
            <a:spLocks noGrp="1"/>
          </p:cNvSpPr>
          <p:nvPr>
            <p:ph idx="1"/>
          </p:nvPr>
        </p:nvSpPr>
        <p:spPr/>
        <p:txBody>
          <a:bodyPr>
            <a:normAutofit/>
          </a:bodyPr>
          <a:lstStyle/>
          <a:p>
            <a:pPr>
              <a:lnSpc>
                <a:spcPct val="100000"/>
              </a:lnSpc>
            </a:pPr>
            <a:r>
              <a:rPr kumimoji="1" lang="zh-CN" altLang="en-US" sz="2000" dirty="0"/>
              <a:t>新型简洁风格的绘图工具：如</a:t>
            </a:r>
            <a:r>
              <a:rPr kumimoji="1" lang="en-US" altLang="zh-CN" sz="2000" dirty="0" err="1"/>
              <a:t>processon</a:t>
            </a:r>
            <a:r>
              <a:rPr kumimoji="1" lang="zh-CN" altLang="en-US" sz="2000" dirty="0"/>
              <a:t>，</a:t>
            </a:r>
            <a:r>
              <a:rPr kumimoji="1" lang="en-US" altLang="zh-CN" sz="2000" dirty="0" err="1"/>
              <a:t>onemodel</a:t>
            </a:r>
            <a:r>
              <a:rPr kumimoji="1" lang="zh-CN" altLang="en-US" sz="2000" dirty="0"/>
              <a:t>，</a:t>
            </a:r>
            <a:r>
              <a:rPr kumimoji="1" lang="en-US" altLang="zh-CN" sz="2000" dirty="0" err="1"/>
              <a:t>omnigraffle</a:t>
            </a:r>
            <a:r>
              <a:rPr kumimoji="1" lang="zh-CN" altLang="en-US" sz="2000" dirty="0"/>
              <a:t>等</a:t>
            </a:r>
            <a:endParaRPr kumimoji="1" lang="en-US" altLang="zh-CN" sz="2000" dirty="0"/>
          </a:p>
          <a:p>
            <a:pPr>
              <a:lnSpc>
                <a:spcPct val="100000"/>
              </a:lnSpc>
            </a:pPr>
            <a:r>
              <a:rPr kumimoji="1" lang="zh-CN" altLang="en-US" sz="2000" dirty="0"/>
              <a:t>适合画简洁示意图、流程图</a:t>
            </a:r>
            <a:endParaRPr kumimoji="1" lang="en-US" altLang="zh-CN" sz="2000" dirty="0"/>
          </a:p>
          <a:p>
            <a:pPr>
              <a:lnSpc>
                <a:spcPct val="100000"/>
              </a:lnSpc>
            </a:pPr>
            <a:r>
              <a:rPr kumimoji="1" lang="zh-CN" altLang="en-US" sz="2000" dirty="0"/>
              <a:t>更方便（智能排版和箭头），更美观，拥有大量图标素材</a:t>
            </a:r>
          </a:p>
        </p:txBody>
      </p:sp>
      <p:sp>
        <p:nvSpPr>
          <p:cNvPr id="4" name="灯片编号占位符 3">
            <a:extLst>
              <a:ext uri="{FF2B5EF4-FFF2-40B4-BE49-F238E27FC236}">
                <a16:creationId xmlns:a16="http://schemas.microsoft.com/office/drawing/2014/main" id="{3B15FE9A-C136-F79E-9C9E-FA038C155200}"/>
              </a:ext>
            </a:extLst>
          </p:cNvPr>
          <p:cNvSpPr>
            <a:spLocks noGrp="1"/>
          </p:cNvSpPr>
          <p:nvPr>
            <p:ph type="sldNum" sz="quarter" idx="12"/>
          </p:nvPr>
        </p:nvSpPr>
        <p:spPr/>
        <p:txBody>
          <a:bodyPr/>
          <a:lstStyle/>
          <a:p>
            <a:pPr algn="r"/>
            <a:fld id="{CBD803B2-A378-42BD-B5EC-F7748F169FE0}" type="slidenum">
              <a:rPr lang="en-US" altLang="zh-CN" smtClean="0"/>
              <a:t>16</a:t>
            </a:fld>
            <a:endParaRPr lang="zh-CN" altLang="en-US" dirty="0"/>
          </a:p>
        </p:txBody>
      </p:sp>
      <p:pic>
        <p:nvPicPr>
          <p:cNvPr id="5" name="图片 4">
            <a:extLst>
              <a:ext uri="{FF2B5EF4-FFF2-40B4-BE49-F238E27FC236}">
                <a16:creationId xmlns:a16="http://schemas.microsoft.com/office/drawing/2014/main" id="{3C18FEF0-8942-0AC6-56A7-67CE40EAE657}"/>
              </a:ext>
            </a:extLst>
          </p:cNvPr>
          <p:cNvPicPr>
            <a:picLocks noChangeAspect="1"/>
          </p:cNvPicPr>
          <p:nvPr/>
        </p:nvPicPr>
        <p:blipFill>
          <a:blip r:embed="rId2"/>
          <a:stretch>
            <a:fillRect/>
          </a:stretch>
        </p:blipFill>
        <p:spPr>
          <a:xfrm>
            <a:off x="2144688" y="2692835"/>
            <a:ext cx="7772400" cy="4185787"/>
          </a:xfrm>
          <a:prstGeom prst="rect">
            <a:avLst/>
          </a:prstGeom>
        </p:spPr>
      </p:pic>
      <p:pic>
        <p:nvPicPr>
          <p:cNvPr id="11" name="图片 10">
            <a:extLst>
              <a:ext uri="{FF2B5EF4-FFF2-40B4-BE49-F238E27FC236}">
                <a16:creationId xmlns:a16="http://schemas.microsoft.com/office/drawing/2014/main" id="{2AB96DCC-31F2-CD02-1563-05195A5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688" y="2728913"/>
            <a:ext cx="7772400" cy="4129087"/>
          </a:xfrm>
          <a:prstGeom prst="rect">
            <a:avLst/>
          </a:prstGeom>
        </p:spPr>
      </p:pic>
    </p:spTree>
    <p:extLst>
      <p:ext uri="{BB962C8B-B14F-4D97-AF65-F5344CB8AC3E}">
        <p14:creationId xmlns:p14="http://schemas.microsoft.com/office/powerpoint/2010/main" val="8611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82488-D4B3-6D70-5B6B-A06E090B0A28}"/>
              </a:ext>
            </a:extLst>
          </p:cNvPr>
          <p:cNvSpPr>
            <a:spLocks noGrp="1"/>
          </p:cNvSpPr>
          <p:nvPr>
            <p:ph type="title"/>
          </p:nvPr>
        </p:nvSpPr>
        <p:spPr/>
        <p:txBody>
          <a:bodyPr/>
          <a:lstStyle/>
          <a:p>
            <a:r>
              <a:rPr lang="zh-CN" altLang="en-US" dirty="0"/>
              <a:t>学术论文绘图工具</a:t>
            </a:r>
            <a:endParaRPr kumimoji="1" lang="zh-CN" altLang="en-US" dirty="0"/>
          </a:p>
        </p:txBody>
      </p:sp>
      <p:sp>
        <p:nvSpPr>
          <p:cNvPr id="3" name="内容占位符 2">
            <a:extLst>
              <a:ext uri="{FF2B5EF4-FFF2-40B4-BE49-F238E27FC236}">
                <a16:creationId xmlns:a16="http://schemas.microsoft.com/office/drawing/2014/main" id="{4FF73C0E-21B1-C5A9-1900-B5BE98E00C9C}"/>
              </a:ext>
            </a:extLst>
          </p:cNvPr>
          <p:cNvSpPr>
            <a:spLocks noGrp="1"/>
          </p:cNvSpPr>
          <p:nvPr>
            <p:ph idx="1"/>
          </p:nvPr>
        </p:nvSpPr>
        <p:spPr/>
        <p:txBody>
          <a:bodyPr>
            <a:normAutofit/>
          </a:bodyPr>
          <a:lstStyle/>
          <a:p>
            <a:pPr>
              <a:lnSpc>
                <a:spcPct val="100000"/>
              </a:lnSpc>
            </a:pPr>
            <a:r>
              <a:rPr kumimoji="1" lang="zh-CN" altLang="en-US" sz="2000" dirty="0">
                <a:latin typeface="+mj-ea"/>
                <a:ea typeface="+mj-ea"/>
              </a:rPr>
              <a:t>矢量图</a:t>
            </a:r>
            <a:r>
              <a:rPr kumimoji="1" lang="en-US" altLang="zh-CN" sz="2000" dirty="0">
                <a:latin typeface="+mj-ea"/>
                <a:ea typeface="+mj-ea"/>
              </a:rPr>
              <a:t>SVG</a:t>
            </a:r>
            <a:r>
              <a:rPr kumimoji="1" lang="zh-CN" altLang="en-US" sz="2000" dirty="0">
                <a:latin typeface="+mj-ea"/>
                <a:ea typeface="+mj-ea"/>
              </a:rPr>
              <a:t>绘图工具：</a:t>
            </a:r>
            <a:r>
              <a:rPr lang="en-US" altLang="zh-CN" sz="2000" b="0" i="0" dirty="0">
                <a:solidFill>
                  <a:srgbClr val="282829"/>
                </a:solidFill>
                <a:effectLst/>
                <a:latin typeface="+mj-ea"/>
                <a:ea typeface="+mj-ea"/>
              </a:rPr>
              <a:t>Visio</a:t>
            </a:r>
            <a:r>
              <a:rPr lang="zh-CN" altLang="en-US" sz="2000" b="0" i="0" dirty="0">
                <a:solidFill>
                  <a:srgbClr val="282829"/>
                </a:solidFill>
                <a:effectLst/>
                <a:latin typeface="+mj-ea"/>
                <a:ea typeface="+mj-ea"/>
              </a:rPr>
              <a:t>，</a:t>
            </a:r>
            <a:r>
              <a:rPr kumimoji="1" lang="en-US" altLang="zh-CN" sz="2000" dirty="0">
                <a:latin typeface="+mj-ea"/>
                <a:ea typeface="+mj-ea"/>
              </a:rPr>
              <a:t>Inkscape</a:t>
            </a:r>
            <a:r>
              <a:rPr kumimoji="1" lang="zh-CN" altLang="en-US" sz="2000" dirty="0">
                <a:latin typeface="+mj-ea"/>
                <a:ea typeface="+mj-ea"/>
              </a:rPr>
              <a:t>，</a:t>
            </a:r>
            <a:r>
              <a:rPr kumimoji="1" lang="en-US" altLang="zh-CN" sz="2000" dirty="0">
                <a:latin typeface="+mj-ea"/>
                <a:ea typeface="+mj-ea"/>
              </a:rPr>
              <a:t>Adobe Illustrator</a:t>
            </a:r>
          </a:p>
          <a:p>
            <a:pPr>
              <a:lnSpc>
                <a:spcPct val="100000"/>
              </a:lnSpc>
            </a:pPr>
            <a:r>
              <a:rPr kumimoji="1" lang="zh-CN" altLang="en-US" sz="2000" dirty="0"/>
              <a:t>专业作图，上手成本高</a:t>
            </a:r>
            <a:endParaRPr kumimoji="1" lang="en-US" altLang="zh-CN" sz="2000" dirty="0"/>
          </a:p>
          <a:p>
            <a:pPr>
              <a:lnSpc>
                <a:spcPct val="100000"/>
              </a:lnSpc>
            </a:pPr>
            <a:endParaRPr kumimoji="1" lang="en-US" altLang="zh-CN" sz="2000" dirty="0"/>
          </a:p>
        </p:txBody>
      </p:sp>
      <p:sp>
        <p:nvSpPr>
          <p:cNvPr id="4" name="灯片编号占位符 3">
            <a:extLst>
              <a:ext uri="{FF2B5EF4-FFF2-40B4-BE49-F238E27FC236}">
                <a16:creationId xmlns:a16="http://schemas.microsoft.com/office/drawing/2014/main" id="{E8B0ED99-96E9-2B17-FFA3-3182A2B8ADA9}"/>
              </a:ext>
            </a:extLst>
          </p:cNvPr>
          <p:cNvSpPr>
            <a:spLocks noGrp="1"/>
          </p:cNvSpPr>
          <p:nvPr>
            <p:ph type="sldNum" sz="quarter" idx="12"/>
          </p:nvPr>
        </p:nvSpPr>
        <p:spPr/>
        <p:txBody>
          <a:bodyPr/>
          <a:lstStyle/>
          <a:p>
            <a:pPr algn="r"/>
            <a:fld id="{CBD803B2-A378-42BD-B5EC-F7748F169FE0}" type="slidenum">
              <a:rPr lang="en-US" altLang="zh-CN" smtClean="0"/>
              <a:t>17</a:t>
            </a:fld>
            <a:endParaRPr lang="zh-CN" altLang="en-US" dirty="0"/>
          </a:p>
        </p:txBody>
      </p:sp>
      <p:pic>
        <p:nvPicPr>
          <p:cNvPr id="7" name="图片 6">
            <a:extLst>
              <a:ext uri="{FF2B5EF4-FFF2-40B4-BE49-F238E27FC236}">
                <a16:creationId xmlns:a16="http://schemas.microsoft.com/office/drawing/2014/main" id="{066F92A9-7045-41F6-F636-917EFC2D3A2D}"/>
              </a:ext>
            </a:extLst>
          </p:cNvPr>
          <p:cNvPicPr>
            <a:picLocks noChangeAspect="1"/>
          </p:cNvPicPr>
          <p:nvPr/>
        </p:nvPicPr>
        <p:blipFill>
          <a:blip r:embed="rId2"/>
          <a:stretch>
            <a:fillRect/>
          </a:stretch>
        </p:blipFill>
        <p:spPr>
          <a:xfrm>
            <a:off x="1631504" y="1948654"/>
            <a:ext cx="8496944" cy="4909346"/>
          </a:xfrm>
          <a:prstGeom prst="rect">
            <a:avLst/>
          </a:prstGeom>
        </p:spPr>
      </p:pic>
    </p:spTree>
    <p:extLst>
      <p:ext uri="{BB962C8B-B14F-4D97-AF65-F5344CB8AC3E}">
        <p14:creationId xmlns:p14="http://schemas.microsoft.com/office/powerpoint/2010/main" val="351611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6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cs typeface="Times New Roman" panose="02020603050405020304" pitchFamily="18" charset="0"/>
                <a:sym typeface="+mn-ea"/>
              </a:rPr>
              <a:t>matplotlib</a:t>
            </a:r>
            <a:r>
              <a:rPr dirty="0">
                <a:latin typeface="Franklin Gothic Medium" panose="020B0603020102020204" charset="0"/>
                <a:cs typeface="Calibri" panose="020F0502020204030204" charset="0"/>
                <a:sym typeface="+mn-ea"/>
              </a:rPr>
              <a:t>库</a:t>
            </a:r>
            <a:endParaRPr lang="en-US" altLang="zh-CN" b="0" dirty="0">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Matplotlib是一个Python 2D绘图库，它以多种硬拷贝格式和跨平台的交互式环境生成出版物质量的图形。名字取材于MATLAB，模仿MATLAB构建</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Matplotlib安装方式为：命令行运行 pip install matplotlib</a:t>
            </a:r>
          </a:p>
          <a:p>
            <a:pPr lvl="0">
              <a:lnSpc>
                <a:spcPct val="165000"/>
              </a:lnSpc>
              <a:spcAft>
                <a:spcPts val="0"/>
              </a:spcAft>
            </a:pPr>
            <a:r>
              <a:rPr lang="zh-CN" altLang="en-US" sz="2800" b="0" dirty="0">
                <a:latin typeface="Times New Roman" panose="02020603050405020304" pitchFamily="18" charset="0"/>
                <a:ea typeface="+mj-ea"/>
                <a:cs typeface="Times New Roman" panose="02020603050405020304" pitchFamily="18" charset="0"/>
              </a:rPr>
              <a:t>为什么要使用</a:t>
            </a:r>
            <a:r>
              <a:rPr lang="en-US" altLang="zh-CN" sz="2800" b="0" dirty="0">
                <a:latin typeface="Times New Roman" panose="02020603050405020304" pitchFamily="18" charset="0"/>
                <a:ea typeface="+mj-ea"/>
                <a:cs typeface="Times New Roman" panose="02020603050405020304" pitchFamily="18" charset="0"/>
              </a:rPr>
              <a:t>matplotlib</a:t>
            </a:r>
            <a:r>
              <a:rPr lang="zh-CN" altLang="en-US" sz="2800" b="0" dirty="0">
                <a:latin typeface="Times New Roman" panose="02020603050405020304" pitchFamily="18" charset="0"/>
                <a:ea typeface="+mj-ea"/>
                <a:cs typeface="Times New Roman" panose="02020603050405020304" pitchFamily="18" charset="0"/>
              </a:rPr>
              <a:t>？</a:t>
            </a: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能将数据进行</a:t>
            </a:r>
            <a:r>
              <a:rPr lang="en-US" altLang="zh-CN" b="0" dirty="0">
                <a:solidFill>
                  <a:srgbClr val="C00000"/>
                </a:solidFill>
                <a:latin typeface="Times New Roman" panose="02020603050405020304" pitchFamily="18" charset="0"/>
                <a:ea typeface="+mj-ea"/>
                <a:cs typeface="Times New Roman" panose="02020603050405020304" pitchFamily="18" charset="0"/>
              </a:rPr>
              <a:t>可视化</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，更直观的呈现</a:t>
            </a: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使数据更加客观、更具说服力</a:t>
            </a:r>
          </a:p>
          <a:p>
            <a:pPr lvl="1">
              <a:lnSpc>
                <a:spcPct val="165000"/>
              </a:lnSpc>
              <a:spcAft>
                <a:spcPts val="0"/>
              </a:spcAft>
            </a:pP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18</a:t>
            </a:fld>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4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latin typeface="Franklin Gothic Medium" panose="020B0603020102020204" charset="0"/>
                <a:cs typeface="Calibri" panose="020F0502020204030204" charset="0"/>
                <a:sym typeface="+mn-ea"/>
              </a:rPr>
              <a:t>matplotlib</a:t>
            </a:r>
            <a:r>
              <a:rPr dirty="0">
                <a:latin typeface="Franklin Gothic Medium" panose="020B0603020102020204" charset="0"/>
                <a:cs typeface="Calibri" panose="020F0502020204030204" charset="0"/>
                <a:sym typeface="+mn-ea"/>
              </a:rPr>
              <a:t>库</a:t>
            </a:r>
            <a:r>
              <a:rPr lang="zh-CN" dirty="0">
                <a:latin typeface="Franklin Gothic Medium" panose="020B0603020102020204" charset="0"/>
                <a:cs typeface="Calibri" panose="020F0502020204030204" charset="0"/>
                <a:sym typeface="+mn-ea"/>
              </a:rPr>
              <a:t>，一个简单的图例</a:t>
            </a: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19</a:t>
            </a:fld>
            <a:endParaRPr lang="zh-CN" altLang="en-US" dirty="0"/>
          </a:p>
        </p:txBody>
      </p:sp>
      <p:pic>
        <p:nvPicPr>
          <p:cNvPr id="4" name="图片 3"/>
          <p:cNvPicPr>
            <a:picLocks noChangeAspect="1"/>
          </p:cNvPicPr>
          <p:nvPr/>
        </p:nvPicPr>
        <p:blipFill>
          <a:blip r:embed="rId3"/>
          <a:stretch>
            <a:fillRect/>
          </a:stretch>
        </p:blipFill>
        <p:spPr>
          <a:xfrm>
            <a:off x="1703705" y="1628775"/>
            <a:ext cx="8742045" cy="50076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a:t>
            </a:fld>
            <a:endParaRPr lang="zh-CN" altLang="en-US" dirty="0"/>
          </a:p>
        </p:txBody>
      </p:sp>
      <p:sp>
        <p:nvSpPr>
          <p:cNvPr id="7" name="内容占位符 6"/>
          <p:cNvSpPr>
            <a:spLocks noGrp="1"/>
          </p:cNvSpPr>
          <p:nvPr>
            <p:ph idx="1"/>
          </p:nvPr>
        </p:nvSpPr>
        <p:spPr>
          <a:xfrm>
            <a:off x="479425" y="908685"/>
            <a:ext cx="10873105" cy="5565775"/>
          </a:xfrm>
        </p:spPr>
        <p:txBody>
          <a:bodyPr>
            <a:normAutofit fontScale="87500" lnSpcReduction="10000"/>
          </a:bodyPr>
          <a:lstStyle/>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排版工具</a:t>
            </a:r>
            <a:r>
              <a:rPr lang="en-US" altLang="zh-CN" dirty="0">
                <a:solidFill>
                  <a:schemeClr val="tx1"/>
                </a:solidFill>
                <a:ea typeface="黑体" panose="02010609060101010101" pitchFamily="49" charset="-122"/>
                <a:cs typeface="Times New Roman" panose="02020603050405020304" pitchFamily="18" charset="0"/>
              </a:rPr>
              <a:t>LaTex</a:t>
            </a:r>
            <a:endParaRPr lang="en-US" altLang="zh-CN" dirty="0">
              <a:solidFill>
                <a:schemeClr val="tx1"/>
              </a:solidFill>
              <a:latin typeface="黑体" panose="02010609060101010101" pitchFamily="49" charset="-122"/>
              <a:ea typeface="黑体" panose="02010609060101010101" pitchFamily="49" charset="-122"/>
            </a:endParaRP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windows</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CTeX</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mac</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Texifier</a:t>
            </a:r>
          </a:p>
          <a:p>
            <a:pPr lvl="1">
              <a:lnSpc>
                <a:spcPct val="125000"/>
              </a:lnSpc>
            </a:pPr>
            <a:r>
              <a:rPr lang="zh-CN" altLang="en-US" b="1" dirty="0">
                <a:solidFill>
                  <a:srgbClr val="FF0000"/>
                </a:solidFill>
                <a:latin typeface="黑体" panose="02010609060101010101" pitchFamily="49" charset="-122"/>
                <a:ea typeface="黑体" panose="02010609060101010101" pitchFamily="49" charset="-122"/>
              </a:rPr>
              <a:t>网页版：</a:t>
            </a:r>
            <a:r>
              <a:rPr lang="en-US" altLang="zh-CN" b="1" dirty="0">
                <a:solidFill>
                  <a:srgbClr val="FF0000"/>
                </a:solidFill>
                <a:ea typeface="黑体" panose="02010609060101010101" pitchFamily="49" charset="-122"/>
                <a:cs typeface="Times New Roman" panose="02020603050405020304" pitchFamily="18" charset="0"/>
              </a:rPr>
              <a:t>www.overleaf.com</a:t>
            </a:r>
          </a:p>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流程图绘图工具</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windows</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visio</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mac</a:t>
            </a:r>
            <a:r>
              <a:rPr lang="zh-CN" altLang="en-US" dirty="0">
                <a:solidFill>
                  <a:schemeClr val="accent1">
                    <a:lumMod val="50000"/>
                  </a:schemeClr>
                </a:solidFill>
                <a:ea typeface="黑体" panose="02010609060101010101" pitchFamily="49" charset="-122"/>
                <a:cs typeface="Times New Roman" panose="02020603050405020304" pitchFamily="18" charset="0"/>
              </a:rPr>
              <a:t>：OmniGraffle</a:t>
            </a:r>
          </a:p>
          <a:p>
            <a:pPr lvl="1">
              <a:lnSpc>
                <a:spcPct val="125000"/>
              </a:lnSpc>
            </a:pPr>
            <a:r>
              <a:rPr lang="zh-CN" altLang="en-US" dirty="0">
                <a:solidFill>
                  <a:schemeClr val="accent1">
                    <a:lumMod val="50000"/>
                  </a:schemeClr>
                </a:solidFill>
                <a:latin typeface="黑体" panose="02010609060101010101" pitchFamily="49" charset="-122"/>
                <a:ea typeface="黑体" panose="02010609060101010101" pitchFamily="49" charset="-122"/>
              </a:rPr>
              <a:t>网页版：</a:t>
            </a:r>
            <a:r>
              <a:rPr lang="en-US" altLang="zh-CN" dirty="0">
                <a:solidFill>
                  <a:schemeClr val="accent1">
                    <a:lumMod val="50000"/>
                  </a:schemeClr>
                </a:solidFill>
                <a:ea typeface="黑体" panose="02010609060101010101" pitchFamily="49" charset="-122"/>
                <a:cs typeface="Times New Roman" panose="02020603050405020304" pitchFamily="18" charset="0"/>
              </a:rPr>
              <a:t>www.jianguoyun.com</a:t>
            </a:r>
            <a:endParaRPr lang="en-US" altLang="zh-CN" dirty="0">
              <a:solidFill>
                <a:schemeClr val="accent1">
                  <a:lumMod val="50000"/>
                </a:schemeClr>
              </a:solidFill>
              <a:latin typeface="黑体" panose="02010609060101010101" pitchFamily="49" charset="-122"/>
              <a:ea typeface="黑体" panose="02010609060101010101" pitchFamily="49" charset="-122"/>
            </a:endParaRPr>
          </a:p>
          <a:p>
            <a:pPr lvl="0">
              <a:lnSpc>
                <a:spcPct val="125000"/>
              </a:lnSpc>
            </a:pPr>
            <a:r>
              <a:rPr lang="zh-CN" altLang="en-US" dirty="0">
                <a:latin typeface="黑体" panose="02010609060101010101" pitchFamily="49" charset="-122"/>
              </a:rPr>
              <a:t>统计图表绘制</a:t>
            </a:r>
            <a:r>
              <a:rPr lang="zh-CN" altLang="en-US" dirty="0">
                <a:solidFill>
                  <a:schemeClr val="tx1"/>
                </a:solidFill>
                <a:latin typeface="黑体" panose="02010609060101010101" pitchFamily="49" charset="-122"/>
                <a:ea typeface="黑体" panose="02010609060101010101" pitchFamily="49" charset="-122"/>
              </a:rPr>
              <a:t>工具</a:t>
            </a:r>
          </a:p>
          <a:p>
            <a:pPr lvl="1">
              <a:lnSpc>
                <a:spcPct val="125000"/>
              </a:lnSpc>
            </a:pPr>
            <a:r>
              <a:rPr lang="en-US" altLang="zh-CN" sz="2400" dirty="0" err="1">
                <a:solidFill>
                  <a:schemeClr val="accent1">
                    <a:lumMod val="50000"/>
                  </a:schemeClr>
                </a:solidFill>
                <a:ea typeface="黑体" panose="02010609060101010101" pitchFamily="49" charset="-122"/>
                <a:cs typeface="Times New Roman" panose="02020603050405020304" pitchFamily="18" charset="0"/>
              </a:rPr>
              <a:t>matlab</a:t>
            </a:r>
            <a:endParaRPr lang="en-US" altLang="zh-CN" sz="2400" dirty="0">
              <a:solidFill>
                <a:schemeClr val="accent1">
                  <a:lumMod val="50000"/>
                </a:schemeClr>
              </a:solidFill>
              <a:ea typeface="黑体" panose="02010609060101010101" pitchFamily="49" charset="-122"/>
              <a:cs typeface="Times New Roman" panose="02020603050405020304" pitchFamily="18" charset="0"/>
            </a:endParaRPr>
          </a:p>
          <a:p>
            <a:pPr lvl="1">
              <a:lnSpc>
                <a:spcPct val="125000"/>
              </a:lnSpc>
            </a:pPr>
            <a:r>
              <a:rPr lang="en-US" altLang="zh-CN" sz="2400" b="1" dirty="0">
                <a:solidFill>
                  <a:schemeClr val="accent1">
                    <a:lumMod val="50000"/>
                  </a:schemeClr>
                </a:solidFill>
                <a:ea typeface="黑体" panose="02010609060101010101" pitchFamily="49" charset="-122"/>
                <a:cs typeface="Times New Roman" panose="02020603050405020304" pitchFamily="18" charset="0"/>
              </a:rPr>
              <a:t>python</a:t>
            </a:r>
            <a:r>
              <a:rPr lang="zh-CN" altLang="en-US" sz="2400" b="1" dirty="0">
                <a:solidFill>
                  <a:schemeClr val="accent1">
                    <a:lumMod val="50000"/>
                  </a:schemeClr>
                </a:solidFill>
                <a:ea typeface="黑体" panose="02010609060101010101" pitchFamily="49" charset="-122"/>
                <a:cs typeface="Times New Roman" panose="02020603050405020304" pitchFamily="18" charset="0"/>
              </a:rPr>
              <a:t>：</a:t>
            </a:r>
            <a:r>
              <a:rPr lang="en-US" altLang="zh-CN" sz="2400" b="1" dirty="0">
                <a:solidFill>
                  <a:schemeClr val="accent1">
                    <a:lumMod val="50000"/>
                  </a:schemeClr>
                </a:solidFill>
                <a:ea typeface="黑体" panose="02010609060101010101" pitchFamily="49" charset="-122"/>
                <a:cs typeface="Times New Roman" panose="02020603050405020304" pitchFamily="18" charset="0"/>
              </a:rPr>
              <a:t>matplotlib</a:t>
            </a:r>
            <a:endParaRPr lang="zh-CN" altLang="en-US" b="1" dirty="0">
              <a:solidFill>
                <a:schemeClr val="accent1">
                  <a:lumMod val="50000"/>
                </a:schemeClr>
              </a:solidFill>
              <a:ea typeface="黑体" panose="02010609060101010101" pitchFamily="49" charset="-122"/>
              <a:cs typeface="Times New Roman" panose="02020603050405020304" pitchFamily="18" charset="0"/>
            </a:endParaRPr>
          </a:p>
          <a:p>
            <a:pPr marL="914400" lvl="2" indent="0">
              <a:lnSpc>
                <a:spcPct val="165000"/>
              </a:lnSpc>
              <a:buNone/>
            </a:pPr>
            <a:endParaRPr lang="zh-CN" altLang="en-US" dirty="0">
              <a:solidFill>
                <a:schemeClr val="accent1">
                  <a:lumMod val="50000"/>
                </a:schemeClr>
              </a:solidFill>
              <a:ea typeface="黑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4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latin typeface="Franklin Gothic Medium" panose="020B0603020102020204" charset="0"/>
                <a:cs typeface="Calibri" panose="020F0502020204030204" charset="0"/>
                <a:sym typeface="+mn-ea"/>
              </a:rPr>
              <a:t>matplotlib</a:t>
            </a:r>
            <a:r>
              <a:rPr dirty="0">
                <a:latin typeface="Franklin Gothic Medium" panose="020B0603020102020204" charset="0"/>
                <a:cs typeface="Calibri" panose="020F0502020204030204" charset="0"/>
                <a:sym typeface="+mn-ea"/>
              </a:rPr>
              <a:t>库</a:t>
            </a:r>
            <a:r>
              <a:rPr lang="zh-CN" dirty="0">
                <a:latin typeface="Franklin Gothic Medium" panose="020B0603020102020204" charset="0"/>
                <a:cs typeface="Calibri" panose="020F0502020204030204" charset="0"/>
                <a:sym typeface="+mn-ea"/>
              </a:rPr>
              <a:t>，一个直方图图例</a:t>
            </a: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20</a:t>
            </a:fld>
            <a:endParaRPr lang="zh-CN" altLang="en-US" dirty="0"/>
          </a:p>
        </p:txBody>
      </p:sp>
      <p:grpSp>
        <p:nvGrpSpPr>
          <p:cNvPr id="8" name="组合 7"/>
          <p:cNvGrpSpPr/>
          <p:nvPr/>
        </p:nvGrpSpPr>
        <p:grpSpPr>
          <a:xfrm>
            <a:off x="263525" y="1772920"/>
            <a:ext cx="11590020" cy="4218940"/>
            <a:chOff x="415" y="2792"/>
            <a:chExt cx="18252" cy="6644"/>
          </a:xfrm>
        </p:grpSpPr>
        <p:pic>
          <p:nvPicPr>
            <p:cNvPr id="6" name="图片 5"/>
            <p:cNvPicPr>
              <a:picLocks noChangeAspect="1"/>
            </p:cNvPicPr>
            <p:nvPr/>
          </p:nvPicPr>
          <p:blipFill>
            <a:blip r:embed="rId3"/>
            <a:srcRect r="21796"/>
            <a:stretch>
              <a:fillRect/>
            </a:stretch>
          </p:blipFill>
          <p:spPr>
            <a:xfrm>
              <a:off x="415" y="2792"/>
              <a:ext cx="9458" cy="6645"/>
            </a:xfrm>
            <a:prstGeom prst="rect">
              <a:avLst/>
            </a:prstGeom>
          </p:spPr>
        </p:pic>
        <p:pic>
          <p:nvPicPr>
            <p:cNvPr id="7" name="图片 6"/>
            <p:cNvPicPr>
              <a:picLocks noChangeAspect="1"/>
            </p:cNvPicPr>
            <p:nvPr/>
          </p:nvPicPr>
          <p:blipFill>
            <a:blip r:embed="rId4"/>
            <a:stretch>
              <a:fillRect/>
            </a:stretch>
          </p:blipFill>
          <p:spPr>
            <a:xfrm>
              <a:off x="8239" y="3586"/>
              <a:ext cx="10429" cy="5294"/>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lvl="0"/>
            <a:r>
              <a:rPr lang="zh-CN" altLang="en-US" dirty="0"/>
              <a:t>论文中的其他图例展示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21</a:t>
            </a:fld>
            <a:endParaRPr lang="zh-CN" altLang="en-US" dirty="0"/>
          </a:p>
        </p:txBody>
      </p:sp>
      <p:grpSp>
        <p:nvGrpSpPr>
          <p:cNvPr id="11" name="组合 10"/>
          <p:cNvGrpSpPr/>
          <p:nvPr/>
        </p:nvGrpSpPr>
        <p:grpSpPr>
          <a:xfrm>
            <a:off x="551180" y="1701165"/>
            <a:ext cx="11163300" cy="3742690"/>
            <a:chOff x="868" y="2679"/>
            <a:chExt cx="17580" cy="5894"/>
          </a:xfrm>
        </p:grpSpPr>
        <p:pic>
          <p:nvPicPr>
            <p:cNvPr id="9" name="图片 8"/>
            <p:cNvPicPr>
              <a:picLocks noChangeAspect="1"/>
            </p:cNvPicPr>
            <p:nvPr/>
          </p:nvPicPr>
          <p:blipFill>
            <a:blip r:embed="rId3"/>
            <a:stretch>
              <a:fillRect/>
            </a:stretch>
          </p:blipFill>
          <p:spPr>
            <a:xfrm>
              <a:off x="868" y="3359"/>
              <a:ext cx="6900" cy="5055"/>
            </a:xfrm>
            <a:prstGeom prst="rect">
              <a:avLst/>
            </a:prstGeom>
          </p:spPr>
        </p:pic>
        <p:pic>
          <p:nvPicPr>
            <p:cNvPr id="10" name="图片 9"/>
            <p:cNvPicPr>
              <a:picLocks noChangeAspect="1"/>
            </p:cNvPicPr>
            <p:nvPr/>
          </p:nvPicPr>
          <p:blipFill>
            <a:blip r:embed="rId4"/>
            <a:stretch>
              <a:fillRect/>
            </a:stretch>
          </p:blipFill>
          <p:spPr>
            <a:xfrm>
              <a:off x="7768" y="2679"/>
              <a:ext cx="10681" cy="589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科研选题的意义</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选题能够决定科技论文的价值和效用</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选题可以规划文章的方向、角度和规模，弥补知识储备的不足</a:t>
            </a:r>
          </a:p>
          <a:p>
            <a:pPr lvl="1">
              <a:lnSpc>
                <a:spcPct val="205000"/>
              </a:lnSpc>
            </a:pPr>
            <a:r>
              <a:rPr lang="en-US" altLang="zh-CN" dirty="0">
                <a:solidFill>
                  <a:schemeClr val="accent1">
                    <a:lumMod val="50000"/>
                  </a:schemeClr>
                </a:solidFill>
              </a:rPr>
              <a:t>合适的选题可以保证写作的顺利进行，提高科研能力</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22</a:t>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科研选题的基本要求</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选择本学科亟待解决的课题</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选择本学科处于前沿位置的课题</a:t>
            </a:r>
          </a:p>
          <a:p>
            <a:pPr lvl="1">
              <a:lnSpc>
                <a:spcPct val="205000"/>
              </a:lnSpc>
            </a:pPr>
            <a:r>
              <a:rPr lang="en-US" altLang="zh-CN" dirty="0">
                <a:solidFill>
                  <a:schemeClr val="accent1">
                    <a:lumMod val="50000"/>
                  </a:schemeClr>
                </a:solidFill>
              </a:rPr>
              <a:t>选择预想获得理想效果的课题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23</a:t>
            </a:fld>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lnSpcReduction="100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科研选题的课题来源</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rgbClr val="C00000"/>
                </a:solidFill>
                <a:latin typeface="Times New Roman" panose="02020603050405020304" pitchFamily="18" charset="0"/>
                <a:ea typeface="+mj-ea"/>
                <a:cs typeface="Times New Roman" panose="02020603050405020304" pitchFamily="18" charset="0"/>
              </a:rPr>
              <a:t>（</a:t>
            </a:r>
            <a:r>
              <a:rPr lang="en-US" altLang="zh-CN" b="0" dirty="0">
                <a:solidFill>
                  <a:srgbClr val="C00000"/>
                </a:solidFill>
                <a:latin typeface="Times New Roman" panose="02020603050405020304" pitchFamily="18" charset="0"/>
                <a:ea typeface="+mj-ea"/>
                <a:cs typeface="Times New Roman" panose="02020603050405020304" pitchFamily="18" charset="0"/>
              </a:rPr>
              <a:t>Top</a:t>
            </a:r>
            <a:r>
              <a:rPr lang="zh-CN" altLang="en-US" b="0" dirty="0">
                <a:solidFill>
                  <a:srgbClr val="C00000"/>
                </a:solidFill>
                <a:latin typeface="Times New Roman" panose="02020603050405020304" pitchFamily="18" charset="0"/>
                <a:ea typeface="+mj-ea"/>
                <a:cs typeface="Times New Roman" panose="02020603050405020304" pitchFamily="18" charset="0"/>
              </a:rPr>
              <a:t>）你的导师</a:t>
            </a:r>
            <a:endParaRPr lang="en-US" altLang="zh-CN" b="0" dirty="0">
              <a:solidFill>
                <a:srgbClr val="C00000"/>
              </a:solidFill>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国家课题（纵向课题）</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205000"/>
              </a:lnSpc>
            </a:pPr>
            <a:r>
              <a:rPr lang="en-US" altLang="zh-CN" dirty="0">
                <a:solidFill>
                  <a:schemeClr val="accent1">
                    <a:lumMod val="50000"/>
                  </a:schemeClr>
                </a:solidFill>
              </a:rPr>
              <a:t>部委及省市级课题（纵向课题）</a:t>
            </a:r>
          </a:p>
          <a:p>
            <a:pPr lvl="1">
              <a:lnSpc>
                <a:spcPct val="205000"/>
              </a:lnSpc>
            </a:pPr>
            <a:r>
              <a:rPr lang="en-US" altLang="zh-CN" dirty="0">
                <a:solidFill>
                  <a:schemeClr val="accent1">
                    <a:lumMod val="50000"/>
                  </a:schemeClr>
                </a:solidFill>
              </a:rPr>
              <a:t>外单位委托课题，所谓的</a:t>
            </a:r>
            <a:r>
              <a:rPr lang="zh-CN" altLang="en-US" dirty="0">
                <a:solidFill>
                  <a:schemeClr val="accent1">
                    <a:lumMod val="50000"/>
                  </a:schemeClr>
                </a:solidFill>
              </a:rPr>
              <a:t>“</a:t>
            </a:r>
            <a:r>
              <a:rPr lang="en-US" altLang="zh-CN" dirty="0">
                <a:solidFill>
                  <a:schemeClr val="accent1">
                    <a:lumMod val="50000"/>
                  </a:schemeClr>
                </a:solidFill>
              </a:rPr>
              <a:t>横向课题</a:t>
            </a:r>
            <a:r>
              <a:rPr lang="zh-CN" altLang="en-US" dirty="0">
                <a:solidFill>
                  <a:schemeClr val="accent1">
                    <a:lumMod val="50000"/>
                  </a:schemeClr>
                </a:solidFill>
              </a:rPr>
              <a:t>”</a:t>
            </a:r>
            <a:endParaRPr lang="en-US" altLang="zh-CN" dirty="0">
              <a:solidFill>
                <a:schemeClr val="accent1">
                  <a:lumMod val="50000"/>
                </a:schemeClr>
              </a:solidFill>
            </a:endParaRPr>
          </a:p>
          <a:p>
            <a:pPr lvl="1">
              <a:lnSpc>
                <a:spcPct val="205000"/>
              </a:lnSpc>
            </a:pPr>
            <a:r>
              <a:rPr lang="en-US" altLang="zh-CN" dirty="0">
                <a:solidFill>
                  <a:schemeClr val="accent1">
                    <a:lumMod val="50000"/>
                  </a:schemeClr>
                </a:solidFill>
              </a:rPr>
              <a:t>本单位需要开发的新产品课题 </a:t>
            </a:r>
          </a:p>
          <a:p>
            <a:pPr lvl="1">
              <a:lnSpc>
                <a:spcPct val="205000"/>
              </a:lnSpc>
            </a:pPr>
            <a:r>
              <a:rPr lang="zh-CN" altLang="en-US" dirty="0">
                <a:solidFill>
                  <a:schemeClr val="accent1">
                    <a:lumMod val="50000"/>
                  </a:schemeClr>
                </a:solidFill>
              </a:rPr>
              <a:t>自选课题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24</a:t>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fontScale="90000" lnSpcReduction="100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科研选题的具体步骤</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选定题目</a:t>
            </a:r>
          </a:p>
          <a:p>
            <a:pPr lvl="2">
              <a:lnSpc>
                <a:spcPct val="205000"/>
              </a:lnSpc>
              <a:spcAft>
                <a:spcPts val="0"/>
              </a:spcAft>
            </a:pPr>
            <a:r>
              <a:rPr lang="zh-CN" altLang="en-US" sz="2000" b="0" dirty="0">
                <a:solidFill>
                  <a:schemeClr val="tx1"/>
                </a:solidFill>
                <a:latin typeface="Times New Roman" panose="02020603050405020304" pitchFamily="18" charset="0"/>
                <a:ea typeface="+mj-ea"/>
                <a:cs typeface="Times New Roman" panose="02020603050405020304" pitchFamily="18" charset="0"/>
              </a:rPr>
              <a:t>浏览捕捉法</a:t>
            </a:r>
          </a:p>
          <a:p>
            <a:pPr lvl="2">
              <a:lnSpc>
                <a:spcPct val="205000"/>
              </a:lnSpc>
              <a:spcAft>
                <a:spcPts val="0"/>
              </a:spcAft>
            </a:pPr>
            <a:r>
              <a:rPr lang="zh-CN" altLang="en-US" sz="2000" b="0" dirty="0">
                <a:solidFill>
                  <a:schemeClr val="tx1"/>
                </a:solidFill>
                <a:latin typeface="Times New Roman" panose="02020603050405020304" pitchFamily="18" charset="0"/>
                <a:ea typeface="+mj-ea"/>
                <a:cs typeface="Times New Roman" panose="02020603050405020304" pitchFamily="18" charset="0"/>
              </a:rPr>
              <a:t>追溯验证法</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1">
              <a:lnSpc>
                <a:spcPct val="205000"/>
              </a:lnSpc>
            </a:pPr>
            <a:r>
              <a:rPr lang="zh-CN" altLang="en-US" dirty="0">
                <a:solidFill>
                  <a:schemeClr val="accent1">
                    <a:lumMod val="50000"/>
                  </a:schemeClr>
                </a:solidFill>
              </a:rPr>
              <a:t>掌握理论</a:t>
            </a:r>
            <a:endParaRPr lang="en-US" altLang="zh-CN" dirty="0">
              <a:solidFill>
                <a:schemeClr val="accent1">
                  <a:lumMod val="50000"/>
                </a:schemeClr>
              </a:solidFill>
            </a:endParaRPr>
          </a:p>
          <a:p>
            <a:pPr lvl="1">
              <a:lnSpc>
                <a:spcPct val="205000"/>
              </a:lnSpc>
            </a:pPr>
            <a:r>
              <a:rPr lang="zh-CN" altLang="en-US" dirty="0">
                <a:solidFill>
                  <a:schemeClr val="accent1">
                    <a:lumMod val="50000"/>
                  </a:schemeClr>
                </a:solidFill>
              </a:rPr>
              <a:t>积累资料</a:t>
            </a:r>
            <a:endParaRPr lang="en-US" altLang="zh-CN" dirty="0">
              <a:solidFill>
                <a:schemeClr val="accent1">
                  <a:lumMod val="50000"/>
                </a:schemeClr>
              </a:solidFill>
            </a:endParaRPr>
          </a:p>
          <a:p>
            <a:pPr lvl="1">
              <a:lnSpc>
                <a:spcPct val="205000"/>
              </a:lnSpc>
            </a:pPr>
            <a:r>
              <a:rPr lang="zh-CN" altLang="en-US" dirty="0">
                <a:solidFill>
                  <a:schemeClr val="accent1">
                    <a:lumMod val="50000"/>
                  </a:schemeClr>
                </a:solidFill>
              </a:rPr>
              <a:t>拟定结构提纲</a:t>
            </a:r>
            <a:r>
              <a:rPr lang="en-US" altLang="zh-CN" dirty="0">
                <a:solidFill>
                  <a:schemeClr val="accent1">
                    <a:lumMod val="50000"/>
                  </a:schemeClr>
                </a:solidFill>
              </a:rPr>
              <a:t> </a:t>
            </a:r>
          </a:p>
          <a:p>
            <a:pPr lvl="1">
              <a:lnSpc>
                <a:spcPct val="205000"/>
              </a:lnSpc>
            </a:pPr>
            <a:r>
              <a:rPr lang="zh-CN" altLang="en-US" dirty="0">
                <a:solidFill>
                  <a:schemeClr val="accent1">
                    <a:lumMod val="50000"/>
                  </a:schemeClr>
                </a:solidFill>
              </a:rPr>
              <a:t>形成论点论据</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25</a:t>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18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选定题目</a:t>
            </a:r>
            <a:endParaRPr lang="en-US" altLang="zh-CN" b="0" dirty="0">
              <a:latin typeface="Times New Roman" panose="02020603050405020304" pitchFamily="18" charset="0"/>
              <a:ea typeface="+mj-ea"/>
              <a:cs typeface="Times New Roman" panose="02020603050405020304" pitchFamily="18" charset="0"/>
            </a:endParaRPr>
          </a:p>
          <a:p>
            <a:pPr lvl="1">
              <a:lnSpc>
                <a:spcPct val="18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浏览捕捉法</a:t>
            </a:r>
          </a:p>
          <a:p>
            <a:pPr lvl="2">
              <a:lnSpc>
                <a:spcPct val="18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将通过阅读所得到的方方面面的内容，进行分类、排列、组合，从中寻找问题、发现问题，将自己在研究中的体会与资料分别加以比较，找出</a:t>
            </a:r>
          </a:p>
          <a:p>
            <a:pPr lvl="3">
              <a:lnSpc>
                <a:spcPct val="18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哪些体会在资料中没有或部分没有；</a:t>
            </a:r>
          </a:p>
          <a:p>
            <a:pPr lvl="3">
              <a:lnSpc>
                <a:spcPct val="18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哪些体会虽然资料已有，但自己对此有不同看法；</a:t>
            </a:r>
          </a:p>
          <a:p>
            <a:pPr lvl="3">
              <a:lnSpc>
                <a:spcPct val="18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哪些体会和资料是基本一致的；</a:t>
            </a:r>
          </a:p>
          <a:p>
            <a:pPr lvl="3">
              <a:lnSpc>
                <a:spcPct val="18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哪些体会是在资料基础上的深化和发挥等。</a:t>
            </a:r>
          </a:p>
          <a:p>
            <a:pPr marL="1371600" lvl="3" indent="0">
              <a:lnSpc>
                <a:spcPct val="185000"/>
              </a:lnSpc>
              <a:spcAft>
                <a:spcPts val="0"/>
              </a:spcAft>
              <a:buNone/>
            </a:pP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1">
              <a:lnSpc>
                <a:spcPct val="205000"/>
              </a:lnSpc>
            </a:pPr>
            <a:endParaRPr lang="en-US" altLang="zh-CN" b="0" dirty="0">
              <a:solidFill>
                <a:schemeClr val="tx1"/>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26</a:t>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选定题目</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追溯验证法</a:t>
            </a:r>
          </a:p>
          <a:p>
            <a:pPr lvl="2">
              <a:lnSpc>
                <a:spcPct val="20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即先有拟想，然后通过阅读资料加以验证来确定选题的方法。</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27</a:t>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掌握理论</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选好了论文的题目后，必须进行理论准备，否则积累资料、形成论点和论据都会迷失方向。论文撰写前的理论准备是积累资料的向导，是形成论点和论据的必要条件。</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28</a:t>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fontScale="975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积累资料</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大量论文，师生讨论，</a:t>
            </a:r>
            <a:r>
              <a:rPr lang="zh-CN" altLang="en-US" b="0">
                <a:solidFill>
                  <a:schemeClr val="accent1">
                    <a:lumMod val="50000"/>
                  </a:schemeClr>
                </a:solidFill>
                <a:latin typeface="Times New Roman" panose="02020603050405020304" pitchFamily="18" charset="0"/>
                <a:ea typeface="+mj-ea"/>
                <a:cs typeface="Times New Roman" panose="02020603050405020304" pitchFamily="18" charset="0"/>
              </a:rPr>
              <a:t>组会讨论</a:t>
            </a:r>
            <a:r>
              <a:rPr lang="en-US" altLang="zh-CN" b="0">
                <a:solidFill>
                  <a:schemeClr val="accent1">
                    <a:lumMod val="50000"/>
                  </a:schemeClr>
                </a:solidFill>
                <a:latin typeface="Times New Roman" panose="02020603050405020304" pitchFamily="18" charset="0"/>
                <a:ea typeface="+mj-ea"/>
                <a:cs typeface="Times New Roman" panose="02020603050405020304" pitchFamily="18" charset="0"/>
              </a:rPr>
              <a:t>；</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国内外对有关该课题学术研究的最新动态；</a:t>
            </a:r>
          </a:p>
          <a:p>
            <a:pPr lvl="0">
              <a:lnSpc>
                <a:spcPct val="205000"/>
              </a:lnSpc>
              <a:spcAft>
                <a:spcPts val="0"/>
              </a:spcAft>
            </a:pPr>
            <a:r>
              <a:rPr lang="en-US" altLang="zh-CN" b="0" dirty="0" err="1">
                <a:solidFill>
                  <a:schemeClr val="tx1"/>
                </a:solidFill>
                <a:latin typeface="黑体" panose="02010609060101010101" pitchFamily="49" charset="-122"/>
                <a:ea typeface="黑体" panose="02010609060101010101" pitchFamily="49" charset="-122"/>
                <a:cs typeface="Times New Roman" panose="02020603050405020304" pitchFamily="18" charset="0"/>
              </a:rPr>
              <a:t>积累的资料要满足适用性、全面性、真实性、新颖性、典型性的要求</a:t>
            </a:r>
            <a:r>
              <a:rPr lang="en-US" altLang="zh-CN"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29</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3" name="内容占位符 2"/>
          <p:cNvSpPr>
            <a:spLocks noGrp="1"/>
          </p:cNvSpPr>
          <p:nvPr>
            <p:ph idx="1"/>
          </p:nvPr>
        </p:nvSpPr>
        <p:spPr>
          <a:xfrm>
            <a:off x="479376" y="908720"/>
            <a:ext cx="10873208" cy="5472608"/>
          </a:xfrm>
        </p:spPr>
        <p:txBody>
          <a:bodyPr>
            <a:normAutofit/>
          </a:bodyPr>
          <a:lstStyle/>
          <a:p>
            <a:pPr>
              <a:lnSpc>
                <a:spcPct val="17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LaTex</a:t>
            </a:r>
            <a:r>
              <a:rPr lang="zh-CN" altLang="en-US" b="0" dirty="0">
                <a:latin typeface="Times New Roman" panose="02020603050405020304" pitchFamily="18" charset="0"/>
                <a:ea typeface="+mj-ea"/>
                <a:cs typeface="Times New Roman" panose="02020603050405020304" pitchFamily="18" charset="0"/>
              </a:rPr>
              <a:t>排版的优势</a:t>
            </a:r>
            <a:endParaRPr lang="en-US" altLang="zh-CN" b="0" dirty="0">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国际权威学术机构定制排版格式</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符号公式随心所欲</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方便调整格式、减少重复操作</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简便的参考文献插入方式</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标准统一格式兼容</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模块化的写作方式</a:t>
            </a: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75000"/>
              </a:lnSpc>
              <a:spcAft>
                <a:spcPts val="0"/>
              </a:spcAft>
            </a:pP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a:t>
            </a:fld>
            <a:endParaRPr lang="zh-CN" altLang="en-US" dirty="0"/>
          </a:p>
        </p:txBody>
      </p:sp>
      <p:sp>
        <p:nvSpPr>
          <p:cNvPr id="6" name="矩形 5"/>
          <p:cNvSpPr/>
          <p:nvPr/>
        </p:nvSpPr>
        <p:spPr>
          <a:xfrm>
            <a:off x="28952" y="6474274"/>
            <a:ext cx="5407249" cy="338554"/>
          </a:xfrm>
          <a:prstGeom prst="rect">
            <a:avLst/>
          </a:prstGeom>
        </p:spPr>
        <p:txBody>
          <a:bodyPr wrap="none">
            <a:spAutoFit/>
          </a:bodyPr>
          <a:lstStyle/>
          <a:p>
            <a:r>
              <a:rPr lang="en-US" altLang="zh-CN" sz="1600" dirty="0"/>
              <a:t>*</a:t>
            </a:r>
            <a:r>
              <a:rPr lang="zh-CN" altLang="en-US" sz="1600" dirty="0"/>
              <a:t>本课件部分内容来源自：https://mmlab-iie.github.io/course/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拟定结构提纲</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在拟定论文结构提纲时，要有全局观念，从整体出发检查每一部分在论文中所占的地位和所起到的作用；</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从中心论点出发，决定材料的取舍，把与主题无关或关系不大的材料毫不吝惜地舍弃，要考虑各部分之间的逻辑关系</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30</a:t>
            </a:fld>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学术论文写作准备——选题</a:t>
            </a:r>
          </a:p>
        </p:txBody>
      </p:sp>
      <p:sp>
        <p:nvSpPr>
          <p:cNvPr id="3" name="内容占位符 2"/>
          <p:cNvSpPr>
            <a:spLocks noGrp="1"/>
          </p:cNvSpPr>
          <p:nvPr>
            <p:ph idx="1"/>
          </p:nvPr>
        </p:nvSpPr>
        <p:spPr>
          <a:xfrm>
            <a:off x="479376" y="908720"/>
            <a:ext cx="10873208" cy="5472608"/>
          </a:xfrm>
        </p:spPr>
        <p:txBody>
          <a:bodyPr>
            <a:normAutofit fontScale="90000" lnSpcReduction="100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形成论点和论据</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由于人的认识不可能一次性完成，即使一种新观点在当时看来是完善的，但随着时间的推移和人们认识水平的提高，总会发现原有观点的不足之处。所以，可以说，</a:t>
            </a:r>
            <a:r>
              <a:rPr lang="zh-CN" altLang="en-US" b="0" dirty="0">
                <a:solidFill>
                  <a:srgbClr val="C00000"/>
                </a:solidFill>
                <a:latin typeface="Times New Roman" panose="02020603050405020304" pitchFamily="18" charset="0"/>
                <a:ea typeface="+mj-ea"/>
                <a:cs typeface="Times New Roman" panose="02020603050405020304" pitchFamily="18" charset="0"/>
              </a:rPr>
              <a:t>绝大部分已有的研究成果都给后世留下了补充性的研究课题。</a:t>
            </a: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补充性论点是对前人研究成果的肯定与发展，而匡正性论点则是对已有研究成果的否定与纠正。</a:t>
            </a: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这种匡正性论点包括两个方面：一方面是对流行说法或观点的纠正；另一方面是对新出现的某种观点的不足之处的纠正。</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31</a:t>
            </a:fld>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32</a:t>
            </a:fld>
            <a:endParaRPr lang="zh-CN" altLang="en-US" dirty="0"/>
          </a:p>
        </p:txBody>
      </p:sp>
      <p:grpSp>
        <p:nvGrpSpPr>
          <p:cNvPr id="10" name="组合 9"/>
          <p:cNvGrpSpPr/>
          <p:nvPr/>
        </p:nvGrpSpPr>
        <p:grpSpPr>
          <a:xfrm>
            <a:off x="1199515" y="1719580"/>
            <a:ext cx="9431655" cy="4671695"/>
            <a:chOff x="1889" y="2708"/>
            <a:chExt cx="14853"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6" name="云形标注 5"/>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187" y="3699"/>
              <a:ext cx="4608" cy="1307"/>
            </a:xfrm>
            <a:prstGeom prst="rect">
              <a:avLst/>
            </a:prstGeom>
            <a:noFill/>
          </p:spPr>
          <p:txBody>
            <a:bodyPr wrap="none" rtlCol="0">
              <a:spAutoFit/>
            </a:bodyPr>
            <a:lstStyle/>
            <a:p>
              <a:r>
                <a:rPr lang="zh-CN" altLang="en-US" sz="2400">
                  <a:solidFill>
                    <a:schemeClr val="accent1">
                      <a:lumMod val="50000"/>
                    </a:schemeClr>
                  </a:solidFill>
                  <a:latin typeface="黑体" panose="02010609060101010101" pitchFamily="49" charset="-122"/>
                  <a:ea typeface="黑体" panose="02010609060101010101" pitchFamily="49" charset="-122"/>
                </a:rPr>
                <a:t>你知道还有什么</a:t>
              </a:r>
            </a:p>
            <a:p>
              <a:r>
                <a:rPr lang="zh-CN" altLang="en-US" sz="2400">
                  <a:solidFill>
                    <a:schemeClr val="accent1">
                      <a:lumMod val="50000"/>
                    </a:schemeClr>
                  </a:solidFill>
                  <a:latin typeface="黑体" panose="02010609060101010101" pitchFamily="49" charset="-122"/>
                  <a:ea typeface="黑体" panose="02010609060101010101" pitchFamily="49" charset="-122"/>
                </a:rPr>
                <a:t>科学论文选题方法？</a:t>
              </a:r>
            </a:p>
          </p:txBody>
        </p:sp>
        <p:sp>
          <p:nvSpPr>
            <p:cNvPr id="8" name="云形标注 7"/>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57" y="3699"/>
              <a:ext cx="3648" cy="1307"/>
            </a:xfrm>
            <a:prstGeom prst="rect">
              <a:avLst/>
            </a:prstGeom>
            <a:noFill/>
          </p:spPr>
          <p:txBody>
            <a:bodyPr wrap="none" rtlCol="0">
              <a:spAutoFit/>
            </a:bodyPr>
            <a:lstStyle/>
            <a:p>
              <a:r>
                <a:rPr lang="zh-CN" altLang="en-US" sz="2400">
                  <a:solidFill>
                    <a:schemeClr val="accent1">
                      <a:lumMod val="50000"/>
                    </a:schemeClr>
                  </a:solidFill>
                  <a:latin typeface="黑体" panose="02010609060101010101" pitchFamily="49" charset="-122"/>
                  <a:ea typeface="黑体" panose="02010609060101010101" pitchFamily="49" charset="-122"/>
                </a:rPr>
                <a:t>你知道还有什么</a:t>
              </a:r>
            </a:p>
            <a:p>
              <a:r>
                <a:rPr lang="zh-CN" altLang="en-US" sz="2400">
                  <a:solidFill>
                    <a:schemeClr val="accent1">
                      <a:lumMod val="50000"/>
                    </a:schemeClr>
                  </a:solidFill>
                  <a:latin typeface="黑体" panose="02010609060101010101" pitchFamily="49" charset="-122"/>
                  <a:ea typeface="黑体" panose="02010609060101010101" pitchFamily="49" charset="-122"/>
                </a:rPr>
                <a:t>其他课题来源？</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75000"/>
              </a:lnSpc>
              <a:spcAft>
                <a:spcPts val="0"/>
              </a:spcAft>
            </a:pPr>
            <a:r>
              <a:rPr lang="en-US" altLang="zh-CN" b="0" dirty="0" err="1">
                <a:latin typeface="Times New Roman" panose="02020603050405020304" pitchFamily="18" charset="0"/>
                <a:ea typeface="+mj-ea"/>
                <a:cs typeface="Times New Roman" panose="02020603050405020304" pitchFamily="18" charset="0"/>
              </a:rPr>
              <a:t>收集资料贯穿研究的全过程</a:t>
            </a: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首先，资料提供了选题的依据</a:t>
            </a:r>
            <a:r>
              <a:rPr lang="zh-CN" altLang="en-US" b="0" dirty="0" err="1">
                <a:solidFill>
                  <a:schemeClr val="accent1">
                    <a:lumMod val="50000"/>
                  </a:schemeClr>
                </a:solidFill>
                <a:latin typeface="Times New Roman" panose="02020603050405020304" pitchFamily="18" charset="0"/>
                <a:ea typeface="+mj-ea"/>
                <a:cs typeface="Times New Roman" panose="02020603050405020304" pitchFamily="18" charset="0"/>
              </a:rPr>
              <a:t>。</a:t>
            </a: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其次，当研究课题确定后，还必须围绕选题广泛地查阅资料，这是在继承前人研究成果基础上创新的起点，关系到研究的速度、质量以及能否出成果。</a:t>
            </a: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最后，可以帮助研究人员全面正确地掌握所要研究问题的情况，为所研究的问题提供科学的论证依据和研究方法，避免重复劳动，提高科学研究的效益。</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33</a:t>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75000"/>
              </a:lnSpc>
              <a:spcAft>
                <a:spcPts val="0"/>
              </a:spcAft>
            </a:pPr>
            <a:r>
              <a:rPr lang="en-US" altLang="zh-CN" b="0" dirty="0" err="1">
                <a:latin typeface="Times New Roman" panose="02020603050405020304" pitchFamily="18" charset="0"/>
                <a:ea typeface="+mj-ea"/>
                <a:cs typeface="Times New Roman" panose="02020603050405020304" pitchFamily="18" charset="0"/>
              </a:rPr>
              <a:t>资料</a:t>
            </a:r>
            <a:r>
              <a:rPr lang="zh-CN" altLang="en-US" b="0" dirty="0" err="1">
                <a:latin typeface="Times New Roman" panose="02020603050405020304" pitchFamily="18" charset="0"/>
                <a:ea typeface="+mj-ea"/>
                <a:cs typeface="Times New Roman" panose="02020603050405020304" pitchFamily="18" charset="0"/>
              </a:rPr>
              <a:t>在课题研究中的应用</a:t>
            </a:r>
            <a:endParaRPr lang="en-US" altLang="zh-CN" b="0" dirty="0" err="1">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zh-CN" altLang="en-US" b="0" dirty="0" err="1">
                <a:solidFill>
                  <a:schemeClr val="accent1">
                    <a:lumMod val="50000"/>
                  </a:schemeClr>
                </a:solidFill>
                <a:latin typeface="Times New Roman" panose="02020603050405020304" pitchFamily="18" charset="0"/>
                <a:ea typeface="+mj-ea"/>
                <a:cs typeface="Times New Roman" panose="02020603050405020304" pitchFamily="18" charset="0"/>
              </a:rPr>
              <a:t>在选题、论证阶段的应用</a:t>
            </a:r>
          </a:p>
          <a:p>
            <a:pPr lvl="2">
              <a:lnSpc>
                <a:spcPct val="175000"/>
              </a:lnSpc>
              <a:spcAft>
                <a:spcPts val="0"/>
              </a:spcAft>
            </a:pPr>
            <a:r>
              <a:rPr lang="zh-CN" altLang="en-US" b="0" dirty="0" err="1">
                <a:solidFill>
                  <a:schemeClr val="tx1"/>
                </a:solidFill>
                <a:latin typeface="Times New Roman" panose="02020603050405020304" pitchFamily="18" charset="0"/>
                <a:ea typeface="+mj-ea"/>
                <a:cs typeface="Times New Roman" panose="02020603050405020304" pitchFamily="18" charset="0"/>
              </a:rPr>
              <a:t>借助资料可以帮助选准研究课题</a:t>
            </a:r>
          </a:p>
          <a:p>
            <a:pPr lvl="2">
              <a:lnSpc>
                <a:spcPct val="175000"/>
              </a:lnSpc>
              <a:spcAft>
                <a:spcPts val="0"/>
              </a:spcAft>
            </a:pPr>
            <a:r>
              <a:rPr lang="zh-CN" altLang="en-US" b="0" dirty="0" err="1">
                <a:solidFill>
                  <a:schemeClr val="tx1"/>
                </a:solidFill>
                <a:latin typeface="Times New Roman" panose="02020603050405020304" pitchFamily="18" charset="0"/>
                <a:ea typeface="+mj-ea"/>
                <a:cs typeface="Times New Roman" panose="02020603050405020304" pitchFamily="18" charset="0"/>
              </a:rPr>
              <a:t>借助资料可以为课题的论证提供依据</a:t>
            </a: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在课题实施运行阶段的应用</a:t>
            </a:r>
          </a:p>
          <a:p>
            <a:pPr lvl="2">
              <a:lnSpc>
                <a:spcPct val="17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运用资料可以加快课题研究的进程</a:t>
            </a: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在成果撰写、评价和推广阶段的应用</a:t>
            </a:r>
          </a:p>
          <a:p>
            <a:pPr lvl="2">
              <a:lnSpc>
                <a:spcPct val="17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引用资料有助于解释研究成果、撰写研究报告或论文</a:t>
            </a:r>
          </a:p>
          <a:p>
            <a:pPr lvl="2">
              <a:lnSpc>
                <a:spcPct val="175000"/>
              </a:lnSpc>
              <a:spcAft>
                <a:spcPts val="0"/>
              </a:spcAft>
            </a:pPr>
            <a:r>
              <a:rPr lang="en-US" altLang="zh-CN" b="0" dirty="0">
                <a:solidFill>
                  <a:schemeClr val="tx1"/>
                </a:solidFill>
                <a:latin typeface="Times New Roman" panose="02020603050405020304" pitchFamily="18" charset="0"/>
                <a:ea typeface="+mj-ea"/>
                <a:cs typeface="Times New Roman" panose="02020603050405020304" pitchFamily="18" charset="0"/>
              </a:rPr>
              <a:t>通过资料有助于成果的鉴定、评价和推广</a:t>
            </a:r>
          </a:p>
          <a:p>
            <a:pPr lvl="1"/>
            <a:endParaRPr lang="en-US" altLang="zh-CN" b="0" dirty="0">
              <a:solidFill>
                <a:schemeClr val="tx1"/>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34</a:t>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75000"/>
              </a:lnSpc>
              <a:spcAft>
                <a:spcPts val="0"/>
              </a:spcAft>
            </a:pPr>
            <a:r>
              <a:rPr lang="en-US" altLang="zh-CN" b="0" dirty="0" err="1">
                <a:latin typeface="Times New Roman" panose="02020603050405020304" pitchFamily="18" charset="0"/>
                <a:ea typeface="+mj-ea"/>
                <a:cs typeface="Times New Roman" panose="02020603050405020304" pitchFamily="18" charset="0"/>
              </a:rPr>
              <a:t>资料</a:t>
            </a:r>
            <a:r>
              <a:rPr lang="zh-CN" altLang="en-US" b="0" dirty="0" err="1">
                <a:latin typeface="Times New Roman" panose="02020603050405020304" pitchFamily="18" charset="0"/>
                <a:ea typeface="+mj-ea"/>
                <a:cs typeface="Times New Roman" panose="02020603050405020304" pitchFamily="18" charset="0"/>
              </a:rPr>
              <a:t>收集的主要方法</a:t>
            </a:r>
          </a:p>
          <a:p>
            <a:pPr marL="914400" lvl="1" indent="-457200">
              <a:lnSpc>
                <a:spcPct val="175000"/>
              </a:lnSpc>
              <a:spcAft>
                <a:spcPts val="0"/>
              </a:spcAft>
              <a:buAutoNum type="arabicPeriod"/>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通过</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Google</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 </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Scholar</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等学术网站搜索</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看</a:t>
            </a:r>
            <a:r>
              <a:rPr lang="en-US" altLang="zh-CN" b="1" dirty="0">
                <a:solidFill>
                  <a:srgbClr val="FF0000"/>
                </a:solidFill>
                <a:latin typeface="Times New Roman" panose="02020603050405020304" pitchFamily="18" charset="0"/>
                <a:ea typeface="+mj-ea"/>
                <a:cs typeface="Times New Roman" panose="02020603050405020304" pitchFamily="18" charset="0"/>
              </a:rPr>
              <a:t>Survey</a:t>
            </a:r>
            <a:r>
              <a:rPr lang="zh-CN" altLang="en-US" b="1" dirty="0">
                <a:solidFill>
                  <a:srgbClr val="FF0000"/>
                </a:solidFill>
                <a:latin typeface="Times New Roman" panose="02020603050405020304" pitchFamily="18" charset="0"/>
                <a:ea typeface="+mj-ea"/>
                <a:cs typeface="Times New Roman" panose="02020603050405020304" pitchFamily="18" charset="0"/>
              </a:rPr>
              <a:t>论文</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通过</a:t>
            </a:r>
            <a:r>
              <a:rPr lang="en-US" altLang="zh-CN" b="1" dirty="0">
                <a:solidFill>
                  <a:srgbClr val="FF0000"/>
                </a:solidFill>
                <a:latin typeface="Times New Roman" panose="02020603050405020304" pitchFamily="18" charset="0"/>
                <a:ea typeface="+mj-ea"/>
                <a:cs typeface="Times New Roman" panose="02020603050405020304" pitchFamily="18" charset="0"/>
              </a:rPr>
              <a:t>Citation</a:t>
            </a:r>
            <a:r>
              <a:rPr lang="zh-CN" altLang="en-US" b="1" dirty="0">
                <a:solidFill>
                  <a:srgbClr val="FF0000"/>
                </a:solidFill>
                <a:latin typeface="Times New Roman" panose="02020603050405020304" pitchFamily="18" charset="0"/>
                <a:ea typeface="+mj-ea"/>
                <a:cs typeface="Times New Roman" panose="02020603050405020304" pitchFamily="18" charset="0"/>
              </a:rPr>
              <a:t>搜索</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ea typeface="+mj-ea"/>
                <a:cs typeface="Times New Roman" panose="02020603050405020304" pitchFamily="18" charset="0"/>
              </a:rPr>
              <a:t>利用别人论文汇总的</a:t>
            </a:r>
            <a:r>
              <a:rPr lang="en-US" altLang="zh-CN" b="1" dirty="0" err="1">
                <a:solidFill>
                  <a:srgbClr val="FF0000"/>
                </a:solidFill>
                <a:ea typeface="+mj-ea"/>
                <a:cs typeface="Times New Roman" panose="02020603050405020304" pitchFamily="18" charset="0"/>
              </a:rPr>
              <a:t>Github</a:t>
            </a:r>
            <a:r>
              <a:rPr lang="zh-CN" altLang="en-US" b="1" dirty="0">
                <a:solidFill>
                  <a:srgbClr val="FF0000"/>
                </a:solidFill>
                <a:ea typeface="+mj-ea"/>
                <a:cs typeface="Times New Roman" panose="02020603050405020304" pitchFamily="18" charset="0"/>
              </a:rPr>
              <a:t>仓库</a:t>
            </a:r>
            <a:endParaRPr lang="en-US" altLang="zh-CN" b="1" dirty="0">
              <a:solidFill>
                <a:srgbClr val="FF0000"/>
              </a:solidFill>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平时关注学术方向的自媒体，在知乎、</a:t>
            </a:r>
            <a:r>
              <a:rPr lang="en-US" altLang="zh-CN" b="1" dirty="0">
                <a:solidFill>
                  <a:srgbClr val="FF0000"/>
                </a:solidFill>
                <a:latin typeface="Times New Roman" panose="02020603050405020304" pitchFamily="18" charset="0"/>
                <a:ea typeface="+mj-ea"/>
                <a:cs typeface="Times New Roman" panose="02020603050405020304" pitchFamily="18" charset="0"/>
              </a:rPr>
              <a:t>B</a:t>
            </a:r>
            <a:r>
              <a:rPr lang="zh-CN" altLang="en-US" b="1" dirty="0">
                <a:solidFill>
                  <a:srgbClr val="FF0000"/>
                </a:solidFill>
                <a:latin typeface="Times New Roman" panose="02020603050405020304" pitchFamily="18" charset="0"/>
                <a:ea typeface="+mj-ea"/>
                <a:cs typeface="Times New Roman" panose="02020603050405020304" pitchFamily="18" charset="0"/>
              </a:rPr>
              <a:t>站、小红书和微信公众号关注论文分享者，完美利用推荐算法</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dirty="0">
                <a:solidFill>
                  <a:schemeClr val="accent1">
                    <a:lumMod val="50000"/>
                  </a:schemeClr>
                </a:solidFill>
                <a:ea typeface="+mj-ea"/>
                <a:cs typeface="Times New Roman" panose="02020603050405020304" pitchFamily="18" charset="0"/>
              </a:rPr>
              <a:t>利用</a:t>
            </a:r>
            <a:r>
              <a:rPr lang="en-US" altLang="zh-CN" dirty="0">
                <a:solidFill>
                  <a:schemeClr val="accent1">
                    <a:lumMod val="50000"/>
                  </a:schemeClr>
                </a:solidFill>
                <a:ea typeface="+mj-ea"/>
                <a:cs typeface="Times New Roman" panose="02020603050405020304" pitchFamily="18" charset="0"/>
              </a:rPr>
              <a:t>AI</a:t>
            </a:r>
            <a:r>
              <a:rPr lang="zh-CN" altLang="en-US" dirty="0">
                <a:solidFill>
                  <a:schemeClr val="accent1">
                    <a:lumMod val="50000"/>
                  </a:schemeClr>
                </a:solidFill>
                <a:ea typeface="+mj-ea"/>
                <a:cs typeface="Times New Roman" panose="02020603050405020304" pitchFamily="18" charset="0"/>
              </a:rPr>
              <a:t>搜索功能</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35</a:t>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zh-CN" altLang="en-US" dirty="0">
                <a:solidFill>
                  <a:schemeClr val="accent1">
                    <a:lumMod val="50000"/>
                  </a:schemeClr>
                </a:solidFill>
                <a:ea typeface="+mj-ea"/>
                <a:cs typeface="Times New Roman" panose="02020603050405020304" pitchFamily="18" charset="0"/>
              </a:rPr>
              <a:t>各个会议的论文集</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hlinkClick r:id="rId3"/>
              </a:rPr>
              <a:t>http://openaccess.thecvf.com/menu.py</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r>
              <a:rPr lang="en-US" altLang="zh-CN" dirty="0">
                <a:solidFill>
                  <a:schemeClr val="accent1">
                    <a:lumMod val="50000"/>
                  </a:schemeClr>
                </a:solidFill>
                <a:ea typeface="+mj-ea"/>
                <a:cs typeface="Times New Roman" panose="02020603050405020304" pitchFamily="18" charset="0"/>
                <a:hlinkClick r:id="rId4"/>
              </a:rPr>
              <a:t>http://proceedings.neurips.cc</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dirty="0">
                <a:solidFill>
                  <a:schemeClr val="accent1">
                    <a:lumMod val="50000"/>
                  </a:schemeClr>
                </a:solidFill>
                <a:ea typeface="+mj-ea"/>
                <a:cs typeface="Times New Roman" panose="02020603050405020304" pitchFamily="18" charset="0"/>
                <a:hlinkClick r:id="rId5"/>
              </a:rPr>
              <a:t>http://openreview.net</a:t>
            </a:r>
            <a:endParaRPr lang="en-US" altLang="zh-CN" dirty="0">
              <a:solidFill>
                <a:schemeClr val="accent1">
                  <a:lumMod val="50000"/>
                </a:schemeClr>
              </a:solidFill>
              <a:ea typeface="+mj-ea"/>
              <a:cs typeface="Times New Roman" panose="02020603050405020304" pitchFamily="18" charset="0"/>
            </a:endParaRPr>
          </a:p>
          <a:p>
            <a:pPr lvl="1">
              <a:spcAft>
                <a:spcPts val="0"/>
              </a:spcAft>
            </a:pPr>
            <a:r>
              <a:rPr lang="zh-CN" altLang="en-US" dirty="0">
                <a:solidFill>
                  <a:schemeClr val="accent1">
                    <a:lumMod val="50000"/>
                  </a:schemeClr>
                </a:solidFill>
                <a:ea typeface="+mj-ea"/>
                <a:cs typeface="Times New Roman" panose="02020603050405020304" pitchFamily="18" charset="0"/>
              </a:rPr>
              <a:t>期刊</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ieeexplore.ieee.org</a:t>
            </a:r>
          </a:p>
          <a:p>
            <a:pPr lvl="2">
              <a:spcAft>
                <a:spcPts val="0"/>
              </a:spcAft>
            </a:pPr>
            <a:r>
              <a:rPr lang="en-US" altLang="zh-CN" dirty="0">
                <a:solidFill>
                  <a:schemeClr val="accent1">
                    <a:lumMod val="50000"/>
                  </a:schemeClr>
                </a:solidFill>
                <a:ea typeface="+mj-ea"/>
                <a:cs typeface="Times New Roman" panose="02020603050405020304" pitchFamily="18" charset="0"/>
              </a:rPr>
              <a:t>elsevier.com</a:t>
            </a:r>
          </a:p>
          <a:p>
            <a:pPr lvl="2">
              <a:spcAft>
                <a:spcPts val="0"/>
              </a:spcAft>
            </a:pPr>
            <a:r>
              <a:rPr lang="en-US" altLang="zh-CN" dirty="0">
                <a:solidFill>
                  <a:schemeClr val="accent1">
                    <a:lumMod val="50000"/>
                  </a:schemeClr>
                </a:solidFill>
                <a:ea typeface="+mj-ea"/>
                <a:cs typeface="Times New Roman" panose="02020603050405020304" pitchFamily="18" charset="0"/>
              </a:rPr>
              <a:t>Springer.com,</a:t>
            </a: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36</a:t>
            </a:fld>
            <a:endParaRPr lang="zh-CN" altLang="en-US" dirty="0"/>
          </a:p>
        </p:txBody>
      </p:sp>
      <p:pic>
        <p:nvPicPr>
          <p:cNvPr id="6" name="图片 5">
            <a:extLst>
              <a:ext uri="{FF2B5EF4-FFF2-40B4-BE49-F238E27FC236}">
                <a16:creationId xmlns:a16="http://schemas.microsoft.com/office/drawing/2014/main" id="{5C0F12EE-E2D4-A3AE-F203-68442A430E56}"/>
              </a:ext>
            </a:extLst>
          </p:cNvPr>
          <p:cNvPicPr>
            <a:picLocks noChangeAspect="1"/>
          </p:cNvPicPr>
          <p:nvPr/>
        </p:nvPicPr>
        <p:blipFill>
          <a:blip r:embed="rId6"/>
          <a:stretch>
            <a:fillRect/>
          </a:stretch>
        </p:blipFill>
        <p:spPr>
          <a:xfrm>
            <a:off x="3882663" y="3429000"/>
            <a:ext cx="7829961" cy="2422789"/>
          </a:xfrm>
          <a:prstGeom prst="rect">
            <a:avLst/>
          </a:prstGeom>
        </p:spPr>
      </p:pic>
    </p:spTree>
    <p:extLst>
      <p:ext uri="{BB962C8B-B14F-4D97-AF65-F5344CB8AC3E}">
        <p14:creationId xmlns:p14="http://schemas.microsoft.com/office/powerpoint/2010/main" val="28533269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arxiv.org</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这是世界上最大的预印本网站，当某个作者有idea了，但是paper还没完全成熟实验也不充分的情况下(或者说paper在投或被拒期间)，为了防止idea和别人撞车，将</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paper</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放到</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arxiv</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上占个坑。</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37</a:t>
            </a:fld>
            <a:endParaRPr lang="zh-CN" altLang="en-US" dirty="0"/>
          </a:p>
        </p:txBody>
      </p:sp>
      <p:pic>
        <p:nvPicPr>
          <p:cNvPr id="4" name="图片 3"/>
          <p:cNvPicPr>
            <a:picLocks noChangeAspect="1"/>
          </p:cNvPicPr>
          <p:nvPr/>
        </p:nvPicPr>
        <p:blipFill>
          <a:blip r:embed="rId3"/>
          <a:stretch>
            <a:fillRect/>
          </a:stretch>
        </p:blipFill>
        <p:spPr>
          <a:xfrm>
            <a:off x="485775" y="3140710"/>
            <a:ext cx="11220450" cy="34982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sci-hub</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这</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是一个免费的科学资源网站，它汇聚了来自世界各地的科学期刊文章。</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它的</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全称是“科学开放资源库”（Scientific Open Access Hub），是一个开放获取科学论文的网站，也是目前全球最大的论文下载网站。</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（但是它被多家出版社封杀了，导致不断更改域名）</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38</a:t>
            </a:fld>
            <a:endParaRPr lang="zh-CN" altLang="en-US" dirty="0"/>
          </a:p>
        </p:txBody>
      </p:sp>
      <p:pic>
        <p:nvPicPr>
          <p:cNvPr id="4" name="图片 3"/>
          <p:cNvPicPr>
            <a:picLocks noChangeAspect="1"/>
          </p:cNvPicPr>
          <p:nvPr/>
        </p:nvPicPr>
        <p:blipFill>
          <a:blip r:embed="rId3"/>
          <a:stretch>
            <a:fillRect/>
          </a:stretch>
        </p:blipFill>
        <p:spPr>
          <a:xfrm>
            <a:off x="300355" y="3531235"/>
            <a:ext cx="11591290" cy="284988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https://dblp.uni-trier.de</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是计算机领域内对研究的成果以作者为核心的一个计算机类英文文献的集成数据库系统。</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可根据作者名称、会议名称、期刊名称等进行搜索，涵盖各类顶会顶刊。</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39</a:t>
            </a:fld>
            <a:endParaRPr lang="zh-CN" altLang="en-US" dirty="0"/>
          </a:p>
        </p:txBody>
      </p:sp>
      <p:pic>
        <p:nvPicPr>
          <p:cNvPr id="6" name="图片 5"/>
          <p:cNvPicPr>
            <a:picLocks noChangeAspect="1"/>
          </p:cNvPicPr>
          <p:nvPr/>
        </p:nvPicPr>
        <p:blipFill>
          <a:blip r:embed="rId3"/>
          <a:stretch>
            <a:fillRect/>
          </a:stretch>
        </p:blipFill>
        <p:spPr>
          <a:xfrm>
            <a:off x="263525" y="4004945"/>
            <a:ext cx="11233150" cy="20688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a:t>
            </a:fld>
            <a:endParaRPr lang="zh-CN" altLang="en-US" dirty="0"/>
          </a:p>
        </p:txBody>
      </p:sp>
      <p:grpSp>
        <p:nvGrpSpPr>
          <p:cNvPr id="15" name="组合 14"/>
          <p:cNvGrpSpPr/>
          <p:nvPr/>
        </p:nvGrpSpPr>
        <p:grpSpPr>
          <a:xfrm>
            <a:off x="567055" y="908685"/>
            <a:ext cx="10687050" cy="5908675"/>
            <a:chOff x="893" y="1431"/>
            <a:chExt cx="16830" cy="9305"/>
          </a:xfrm>
        </p:grpSpPr>
        <p:pic>
          <p:nvPicPr>
            <p:cNvPr id="7" name="图片 6"/>
            <p:cNvPicPr>
              <a:picLocks noChangeAspect="1"/>
            </p:cNvPicPr>
            <p:nvPr/>
          </p:nvPicPr>
          <p:blipFill>
            <a:blip r:embed="rId3"/>
            <a:stretch>
              <a:fillRect/>
            </a:stretch>
          </p:blipFill>
          <p:spPr>
            <a:xfrm>
              <a:off x="2796" y="1431"/>
              <a:ext cx="6369" cy="9305"/>
            </a:xfrm>
            <a:prstGeom prst="rect">
              <a:avLst/>
            </a:prstGeom>
          </p:spPr>
        </p:pic>
        <p:pic>
          <p:nvPicPr>
            <p:cNvPr id="8" name="图片 7"/>
            <p:cNvPicPr>
              <a:picLocks noChangeAspect="1"/>
            </p:cNvPicPr>
            <p:nvPr/>
          </p:nvPicPr>
          <p:blipFill>
            <a:blip r:embed="rId4"/>
            <a:stretch>
              <a:fillRect/>
            </a:stretch>
          </p:blipFill>
          <p:spPr>
            <a:xfrm>
              <a:off x="9260" y="1526"/>
              <a:ext cx="6539" cy="9115"/>
            </a:xfrm>
            <a:prstGeom prst="rect">
              <a:avLst/>
            </a:prstGeom>
          </p:spPr>
        </p:pic>
        <p:sp>
          <p:nvSpPr>
            <p:cNvPr id="9" name="矩形 8"/>
            <p:cNvSpPr/>
            <p:nvPr/>
          </p:nvSpPr>
          <p:spPr>
            <a:xfrm>
              <a:off x="2683" y="9255"/>
              <a:ext cx="3289" cy="124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491" y="4683"/>
              <a:ext cx="3308" cy="808"/>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47" y="5173"/>
              <a:ext cx="3282" cy="225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0" y="3018"/>
              <a:ext cx="3175" cy="701"/>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842" y="8783"/>
              <a:ext cx="604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图片说明文字格式局中：格式不统一</a:t>
              </a:r>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3" name="文本框 2"/>
            <p:cNvSpPr txBox="1"/>
            <p:nvPr/>
          </p:nvSpPr>
          <p:spPr>
            <a:xfrm>
              <a:off x="5631" y="2452"/>
              <a:ext cx="532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段落之间间距太大：整体显散乱</a:t>
              </a:r>
            </a:p>
          </p:txBody>
        </p:sp>
        <p:sp>
          <p:nvSpPr>
            <p:cNvPr id="4" name="文本框 3"/>
            <p:cNvSpPr txBox="1"/>
            <p:nvPr/>
          </p:nvSpPr>
          <p:spPr>
            <a:xfrm>
              <a:off x="6992" y="4380"/>
              <a:ext cx="5743" cy="919"/>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a:solidFill>
                    <a:srgbClr val="C00000"/>
                  </a:solidFill>
                  <a:latin typeface="黑体" panose="02010609060101010101" pitchFamily="49" charset="-122"/>
                  <a:ea typeface="黑体" panose="02010609060101010101" pitchFamily="49" charset="-122"/>
                </a:rPr>
                <a:t>穿插公式的正文行间距远大于其他段落：</a:t>
              </a:r>
            </a:p>
            <a:p>
              <a:r>
                <a:rPr lang="zh-CN" altLang="en-US" sz="1600">
                  <a:solidFill>
                    <a:srgbClr val="C00000"/>
                  </a:solidFill>
                  <a:latin typeface="黑体" panose="02010609060101010101" pitchFamily="49" charset="-122"/>
                  <a:ea typeface="黑体" panose="02010609060101010101" pitchFamily="49" charset="-122"/>
                </a:rPr>
                <a:t>格式不统一，整体显杂乱</a:t>
              </a:r>
            </a:p>
          </p:txBody>
        </p:sp>
        <p:sp>
          <p:nvSpPr>
            <p:cNvPr id="6" name="文本框 5"/>
            <p:cNvSpPr txBox="1"/>
            <p:nvPr/>
          </p:nvSpPr>
          <p:spPr>
            <a:xfrm>
              <a:off x="13115" y="5514"/>
              <a:ext cx="460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公式超出边界且公式无编号</a:t>
              </a:r>
            </a:p>
          </p:txBody>
        </p:sp>
      </p:grpSp>
      <p:sp>
        <p:nvSpPr>
          <p:cNvPr id="16" name="文本框 15"/>
          <p:cNvSpPr txBox="1"/>
          <p:nvPr/>
        </p:nvSpPr>
        <p:spPr>
          <a:xfrm>
            <a:off x="8302625" y="5877560"/>
            <a:ext cx="3230880" cy="706755"/>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字体颜色单一：全是黑色</a:t>
            </a:r>
          </a:p>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难以锁定引用文献、图片等</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杭电图书馆线上入口</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www.lib.hdu.edu.cn</a:t>
            </a:r>
          </a:p>
          <a:p>
            <a:pPr lvl="2">
              <a:lnSpc>
                <a:spcPct val="125000"/>
              </a:lnSpc>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40</a:t>
            </a:fld>
            <a:endParaRPr lang="zh-CN" altLang="en-US" dirty="0"/>
          </a:p>
        </p:txBody>
      </p:sp>
      <p:pic>
        <p:nvPicPr>
          <p:cNvPr id="6" name="图片 5"/>
          <p:cNvPicPr>
            <a:picLocks noChangeAspect="1"/>
          </p:cNvPicPr>
          <p:nvPr/>
        </p:nvPicPr>
        <p:blipFill>
          <a:blip r:embed="rId3"/>
          <a:stretch>
            <a:fillRect/>
          </a:stretch>
        </p:blipFill>
        <p:spPr>
          <a:xfrm>
            <a:off x="2757170" y="2076450"/>
            <a:ext cx="6318250" cy="46697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谷歌学术</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scholar.google.com</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41</a:t>
            </a:fld>
            <a:endParaRPr lang="zh-CN" altLang="en-US" dirty="0"/>
          </a:p>
        </p:txBody>
      </p:sp>
      <p:pic>
        <p:nvPicPr>
          <p:cNvPr id="4" name="图片 3"/>
          <p:cNvPicPr>
            <a:picLocks noChangeAspect="1"/>
          </p:cNvPicPr>
          <p:nvPr/>
        </p:nvPicPr>
        <p:blipFill>
          <a:blip r:embed="rId3"/>
          <a:stretch>
            <a:fillRect/>
          </a:stretch>
        </p:blipFill>
        <p:spPr>
          <a:xfrm>
            <a:off x="-24765" y="3140710"/>
            <a:ext cx="12192000" cy="194691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4AC02B8-E7CA-341F-DF66-49EAFD5DD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2293494"/>
            <a:ext cx="8401602" cy="4087834"/>
          </a:xfrm>
          <a:prstGeom prst="rect">
            <a:avLst/>
          </a:prstGeom>
        </p:spPr>
      </p:pic>
      <p:sp>
        <p:nvSpPr>
          <p:cNvPr id="2" name="标题 1">
            <a:extLst>
              <a:ext uri="{FF2B5EF4-FFF2-40B4-BE49-F238E27FC236}">
                <a16:creationId xmlns:a16="http://schemas.microsoft.com/office/drawing/2014/main" id="{949848E2-A7AD-5DB2-0BB3-6F28C056BB48}"/>
              </a:ext>
            </a:extLst>
          </p:cNvPr>
          <p:cNvSpPr>
            <a:spLocks noGrp="1"/>
          </p:cNvSpPr>
          <p:nvPr>
            <p:ph type="title"/>
          </p:nvPr>
        </p:nvSpPr>
        <p:spPr/>
        <p:txBody>
          <a:bodyPr/>
          <a:lstStyle/>
          <a:p>
            <a:r>
              <a:rPr lang="en-US" altLang="zh-CN" dirty="0"/>
              <a:t> </a:t>
            </a:r>
            <a:r>
              <a:rPr lang="zh-CN" altLang="en-US" dirty="0"/>
              <a:t>学术论文写作准备——资料收集</a:t>
            </a:r>
            <a:endParaRPr kumimoji="1" lang="zh-CN" altLang="en-US" dirty="0"/>
          </a:p>
        </p:txBody>
      </p:sp>
      <p:sp>
        <p:nvSpPr>
          <p:cNvPr id="3" name="内容占位符 2">
            <a:extLst>
              <a:ext uri="{FF2B5EF4-FFF2-40B4-BE49-F238E27FC236}">
                <a16:creationId xmlns:a16="http://schemas.microsoft.com/office/drawing/2014/main" id="{3201DBBB-AA3C-0E10-2AEA-8BB41F492FBB}"/>
              </a:ext>
            </a:extLst>
          </p:cNvPr>
          <p:cNvSpPr>
            <a:spLocks noGrp="1"/>
          </p:cNvSpPr>
          <p:nvPr>
            <p:ph idx="1"/>
          </p:nvPr>
        </p:nvSpPr>
        <p:spPr/>
        <p:txBody>
          <a:bodyPr/>
          <a:lstStyle/>
          <a:p>
            <a:r>
              <a:rPr kumimoji="1" lang="zh-CN" altLang="en-US" dirty="0"/>
              <a:t>根据</a:t>
            </a:r>
            <a:r>
              <a:rPr kumimoji="1" lang="en-US" altLang="zh-CN" dirty="0"/>
              <a:t>Citation</a:t>
            </a:r>
            <a:r>
              <a:rPr kumimoji="1" lang="zh-CN" altLang="en-US" dirty="0"/>
              <a:t>找论文</a:t>
            </a:r>
            <a:endParaRPr kumimoji="1" lang="en-US" altLang="zh-CN" dirty="0"/>
          </a:p>
          <a:p>
            <a:r>
              <a:rPr kumimoji="1" lang="zh-CN" altLang="en-US" dirty="0"/>
              <a:t>他</a:t>
            </a:r>
            <a:r>
              <a:rPr kumimoji="1" lang="en-US" altLang="zh-CN" dirty="0"/>
              <a:t>Cite</a:t>
            </a:r>
            <a:r>
              <a:rPr kumimoji="1" lang="zh-CN" altLang="en-US" dirty="0"/>
              <a:t>的论文，</a:t>
            </a:r>
            <a:r>
              <a:rPr kumimoji="1" lang="en-US" altLang="zh-CN" dirty="0"/>
              <a:t>Cite</a:t>
            </a:r>
            <a:r>
              <a:rPr kumimoji="1" lang="zh-CN" altLang="en-US" dirty="0"/>
              <a:t>他的论文</a:t>
            </a:r>
          </a:p>
        </p:txBody>
      </p:sp>
      <p:sp>
        <p:nvSpPr>
          <p:cNvPr id="4" name="灯片编号占位符 3">
            <a:extLst>
              <a:ext uri="{FF2B5EF4-FFF2-40B4-BE49-F238E27FC236}">
                <a16:creationId xmlns:a16="http://schemas.microsoft.com/office/drawing/2014/main" id="{857B861C-A476-E924-3CC9-21585C9978FC}"/>
              </a:ext>
            </a:extLst>
          </p:cNvPr>
          <p:cNvSpPr>
            <a:spLocks noGrp="1"/>
          </p:cNvSpPr>
          <p:nvPr>
            <p:ph type="sldNum" sz="quarter" idx="12"/>
          </p:nvPr>
        </p:nvSpPr>
        <p:spPr/>
        <p:txBody>
          <a:bodyPr/>
          <a:lstStyle/>
          <a:p>
            <a:pPr algn="r"/>
            <a:fld id="{CBD803B2-A378-42BD-B5EC-F7748F169FE0}" type="slidenum">
              <a:rPr lang="en-US" altLang="zh-CN" smtClean="0"/>
              <a:t>42</a:t>
            </a:fld>
            <a:endParaRPr lang="zh-CN" altLang="en-US" dirty="0"/>
          </a:p>
        </p:txBody>
      </p:sp>
      <p:pic>
        <p:nvPicPr>
          <p:cNvPr id="7" name="图片 6">
            <a:extLst>
              <a:ext uri="{FF2B5EF4-FFF2-40B4-BE49-F238E27FC236}">
                <a16:creationId xmlns:a16="http://schemas.microsoft.com/office/drawing/2014/main" id="{F0CFD211-B7D0-E121-B664-3D9B0382A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020" y="2410085"/>
            <a:ext cx="8183142" cy="3994152"/>
          </a:xfrm>
          <a:prstGeom prst="rect">
            <a:avLst/>
          </a:prstGeom>
        </p:spPr>
      </p:pic>
      <p:pic>
        <p:nvPicPr>
          <p:cNvPr id="9" name="图片 8">
            <a:extLst>
              <a:ext uri="{FF2B5EF4-FFF2-40B4-BE49-F238E27FC236}">
                <a16:creationId xmlns:a16="http://schemas.microsoft.com/office/drawing/2014/main" id="{DC1CA7CE-1524-1787-DEFB-F6BA9A04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789" y="2748796"/>
            <a:ext cx="8424210" cy="4119675"/>
          </a:xfrm>
          <a:prstGeom prst="rect">
            <a:avLst/>
          </a:prstGeom>
        </p:spPr>
      </p:pic>
    </p:spTree>
    <p:extLst>
      <p:ext uri="{BB962C8B-B14F-4D97-AF65-F5344CB8AC3E}">
        <p14:creationId xmlns:p14="http://schemas.microsoft.com/office/powerpoint/2010/main" val="326835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35B0-64C4-597A-9386-18DBCE728B3B}"/>
              </a:ext>
            </a:extLst>
          </p:cNvPr>
          <p:cNvSpPr>
            <a:spLocks noGrp="1"/>
          </p:cNvSpPr>
          <p:nvPr>
            <p:ph type="title"/>
          </p:nvPr>
        </p:nvSpPr>
        <p:spPr/>
        <p:txBody>
          <a:bodyPr/>
          <a:lstStyle/>
          <a:p>
            <a:r>
              <a:rPr lang="en-US" altLang="zh-CN" dirty="0"/>
              <a:t> </a:t>
            </a:r>
            <a:r>
              <a:rPr lang="zh-CN" altLang="en-US" dirty="0"/>
              <a:t>学术论文写作准备——资料收集</a:t>
            </a:r>
            <a:endParaRPr kumimoji="1" lang="zh-CN" altLang="en-US" dirty="0"/>
          </a:p>
        </p:txBody>
      </p:sp>
      <p:pic>
        <p:nvPicPr>
          <p:cNvPr id="6" name="内容占位符 5">
            <a:extLst>
              <a:ext uri="{FF2B5EF4-FFF2-40B4-BE49-F238E27FC236}">
                <a16:creationId xmlns:a16="http://schemas.microsoft.com/office/drawing/2014/main" id="{DDCE8121-BD47-ECE5-163E-654E8324B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330" y="1353786"/>
            <a:ext cx="9919339" cy="5329238"/>
          </a:xfrm>
        </p:spPr>
      </p:pic>
      <p:sp>
        <p:nvSpPr>
          <p:cNvPr id="4" name="灯片编号占位符 3">
            <a:extLst>
              <a:ext uri="{FF2B5EF4-FFF2-40B4-BE49-F238E27FC236}">
                <a16:creationId xmlns:a16="http://schemas.microsoft.com/office/drawing/2014/main" id="{EFFAD03D-E56D-6286-7436-DDA462D72420}"/>
              </a:ext>
            </a:extLst>
          </p:cNvPr>
          <p:cNvSpPr>
            <a:spLocks noGrp="1"/>
          </p:cNvSpPr>
          <p:nvPr>
            <p:ph type="sldNum" sz="quarter" idx="12"/>
          </p:nvPr>
        </p:nvSpPr>
        <p:spPr/>
        <p:txBody>
          <a:bodyPr/>
          <a:lstStyle/>
          <a:p>
            <a:pPr algn="r"/>
            <a:fld id="{CBD803B2-A378-42BD-B5EC-F7748F169FE0}" type="slidenum">
              <a:rPr lang="en-US" altLang="zh-CN" smtClean="0"/>
              <a:t>43</a:t>
            </a:fld>
            <a:endParaRPr lang="zh-CN" altLang="en-US" dirty="0"/>
          </a:p>
        </p:txBody>
      </p:sp>
    </p:spTree>
    <p:extLst>
      <p:ext uri="{BB962C8B-B14F-4D97-AF65-F5344CB8AC3E}">
        <p14:creationId xmlns:p14="http://schemas.microsoft.com/office/powerpoint/2010/main" val="1812164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EF040-B7FE-2A64-3980-985B0E4BE217}"/>
              </a:ext>
            </a:extLst>
          </p:cNvPr>
          <p:cNvSpPr>
            <a:spLocks noGrp="1"/>
          </p:cNvSpPr>
          <p:nvPr>
            <p:ph type="title"/>
          </p:nvPr>
        </p:nvSpPr>
        <p:spPr/>
        <p:txBody>
          <a:bodyPr/>
          <a:lstStyle/>
          <a:p>
            <a:r>
              <a:rPr lang="en-US" altLang="zh-CN" dirty="0"/>
              <a:t> </a:t>
            </a:r>
            <a:r>
              <a:rPr lang="zh-CN" altLang="en-US" dirty="0"/>
              <a:t>学术论文写作准备——资料收集</a:t>
            </a:r>
            <a:endParaRPr kumimoji="1" lang="zh-CN" altLang="en-US" dirty="0"/>
          </a:p>
        </p:txBody>
      </p:sp>
      <p:pic>
        <p:nvPicPr>
          <p:cNvPr id="6" name="内容占位符 5">
            <a:extLst>
              <a:ext uri="{FF2B5EF4-FFF2-40B4-BE49-F238E27FC236}">
                <a16:creationId xmlns:a16="http://schemas.microsoft.com/office/drawing/2014/main" id="{098F7AC2-8B98-2351-6C68-8C95C8D56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4536" y="1528762"/>
            <a:ext cx="2456119" cy="5329238"/>
          </a:xfrm>
        </p:spPr>
      </p:pic>
      <p:sp>
        <p:nvSpPr>
          <p:cNvPr id="4" name="灯片编号占位符 3">
            <a:extLst>
              <a:ext uri="{FF2B5EF4-FFF2-40B4-BE49-F238E27FC236}">
                <a16:creationId xmlns:a16="http://schemas.microsoft.com/office/drawing/2014/main" id="{AD04999B-43F9-2F7B-0972-B7934B06FE81}"/>
              </a:ext>
            </a:extLst>
          </p:cNvPr>
          <p:cNvSpPr>
            <a:spLocks noGrp="1"/>
          </p:cNvSpPr>
          <p:nvPr>
            <p:ph type="sldNum" sz="quarter" idx="12"/>
          </p:nvPr>
        </p:nvSpPr>
        <p:spPr/>
        <p:txBody>
          <a:bodyPr/>
          <a:lstStyle/>
          <a:p>
            <a:pPr algn="r"/>
            <a:fld id="{CBD803B2-A378-42BD-B5EC-F7748F169FE0}" type="slidenum">
              <a:rPr lang="en-US" altLang="zh-CN" smtClean="0"/>
              <a:t>44</a:t>
            </a:fld>
            <a:endParaRPr lang="zh-CN" altLang="en-US" dirty="0"/>
          </a:p>
        </p:txBody>
      </p:sp>
      <p:pic>
        <p:nvPicPr>
          <p:cNvPr id="10" name="图片 9">
            <a:extLst>
              <a:ext uri="{FF2B5EF4-FFF2-40B4-BE49-F238E27FC236}">
                <a16:creationId xmlns:a16="http://schemas.microsoft.com/office/drawing/2014/main" id="{AC980869-47BF-F581-C709-AE44918D6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414" y="1638347"/>
            <a:ext cx="2405615" cy="5219653"/>
          </a:xfrm>
          <a:prstGeom prst="rect">
            <a:avLst/>
          </a:prstGeom>
        </p:spPr>
      </p:pic>
      <p:pic>
        <p:nvPicPr>
          <p:cNvPr id="12" name="图片 11">
            <a:extLst>
              <a:ext uri="{FF2B5EF4-FFF2-40B4-BE49-F238E27FC236}">
                <a16:creationId xmlns:a16="http://schemas.microsoft.com/office/drawing/2014/main" id="{9EA7A41F-E9E0-A16E-694A-31E919538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28" y="1587545"/>
            <a:ext cx="2429028" cy="5270455"/>
          </a:xfrm>
          <a:prstGeom prst="rect">
            <a:avLst/>
          </a:prstGeom>
        </p:spPr>
      </p:pic>
      <p:sp>
        <p:nvSpPr>
          <p:cNvPr id="13" name="内容占位符 2">
            <a:extLst>
              <a:ext uri="{FF2B5EF4-FFF2-40B4-BE49-F238E27FC236}">
                <a16:creationId xmlns:a16="http://schemas.microsoft.com/office/drawing/2014/main" id="{DD4533FD-96B3-F429-6341-BDE33715A776}"/>
              </a:ext>
            </a:extLst>
          </p:cNvPr>
          <p:cNvSpPr txBox="1">
            <a:spLocks/>
          </p:cNvSpPr>
          <p:nvPr/>
        </p:nvSpPr>
        <p:spPr>
          <a:xfrm>
            <a:off x="479376" y="908720"/>
            <a:ext cx="11233248" cy="5472608"/>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zh-CN" altLang="en-US" sz="2200" dirty="0">
                <a:ea typeface="+mj-ea"/>
                <a:cs typeface="Times New Roman" panose="02020603050405020304" pitchFamily="18" charset="0"/>
              </a:rPr>
              <a:t>平时关注学术方向的自媒体，如知乎、</a:t>
            </a:r>
            <a:r>
              <a:rPr lang="en-US" altLang="zh-CN" sz="2200" dirty="0">
                <a:ea typeface="+mj-ea"/>
                <a:cs typeface="Times New Roman" panose="02020603050405020304" pitchFamily="18" charset="0"/>
              </a:rPr>
              <a:t>B</a:t>
            </a:r>
            <a:r>
              <a:rPr lang="zh-CN" altLang="en-US" sz="2200" dirty="0">
                <a:ea typeface="+mj-ea"/>
                <a:cs typeface="Times New Roman" panose="02020603050405020304" pitchFamily="18" charset="0"/>
              </a:rPr>
              <a:t>站、小红书和微信公众号，完美利用推荐算法</a:t>
            </a:r>
          </a:p>
        </p:txBody>
      </p:sp>
    </p:spTree>
    <p:extLst>
      <p:ext uri="{BB962C8B-B14F-4D97-AF65-F5344CB8AC3E}">
        <p14:creationId xmlns:p14="http://schemas.microsoft.com/office/powerpoint/2010/main" val="3822578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DCD5F-A2AA-1E70-AC8E-2D31CFB2142E}"/>
              </a:ext>
            </a:extLst>
          </p:cNvPr>
          <p:cNvSpPr>
            <a:spLocks noGrp="1"/>
          </p:cNvSpPr>
          <p:nvPr>
            <p:ph type="title"/>
          </p:nvPr>
        </p:nvSpPr>
        <p:spPr/>
        <p:txBody>
          <a:bodyPr/>
          <a:lstStyle/>
          <a:p>
            <a:r>
              <a:rPr lang="en-US" altLang="zh-CN" dirty="0"/>
              <a:t> </a:t>
            </a:r>
            <a:r>
              <a:rPr lang="zh-CN" altLang="en-US" dirty="0"/>
              <a:t>学术论文写作准备——资料收集</a:t>
            </a:r>
            <a:endParaRPr kumimoji="1" lang="zh-CN" altLang="en-US" dirty="0"/>
          </a:p>
        </p:txBody>
      </p:sp>
      <p:pic>
        <p:nvPicPr>
          <p:cNvPr id="6" name="内容占位符 5">
            <a:extLst>
              <a:ext uri="{FF2B5EF4-FFF2-40B4-BE49-F238E27FC236}">
                <a16:creationId xmlns:a16="http://schemas.microsoft.com/office/drawing/2014/main" id="{C708DE54-48D8-EACC-24A5-9052F2FC0E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600" y="2930073"/>
            <a:ext cx="6792789" cy="3307239"/>
          </a:xfrm>
        </p:spPr>
      </p:pic>
      <p:sp>
        <p:nvSpPr>
          <p:cNvPr id="4" name="灯片编号占位符 3">
            <a:extLst>
              <a:ext uri="{FF2B5EF4-FFF2-40B4-BE49-F238E27FC236}">
                <a16:creationId xmlns:a16="http://schemas.microsoft.com/office/drawing/2014/main" id="{D3D14045-6C8A-ECAD-CE57-5F80F05B154D}"/>
              </a:ext>
            </a:extLst>
          </p:cNvPr>
          <p:cNvSpPr>
            <a:spLocks noGrp="1"/>
          </p:cNvSpPr>
          <p:nvPr>
            <p:ph type="sldNum" sz="quarter" idx="12"/>
          </p:nvPr>
        </p:nvSpPr>
        <p:spPr/>
        <p:txBody>
          <a:bodyPr/>
          <a:lstStyle/>
          <a:p>
            <a:pPr algn="r"/>
            <a:fld id="{CBD803B2-A378-42BD-B5EC-F7748F169FE0}" type="slidenum">
              <a:rPr lang="en-US" altLang="zh-CN" smtClean="0"/>
              <a:t>45</a:t>
            </a:fld>
            <a:endParaRPr lang="zh-CN" altLang="en-US" dirty="0"/>
          </a:p>
        </p:txBody>
      </p:sp>
      <p:pic>
        <p:nvPicPr>
          <p:cNvPr id="8" name="图片 7">
            <a:extLst>
              <a:ext uri="{FF2B5EF4-FFF2-40B4-BE49-F238E27FC236}">
                <a16:creationId xmlns:a16="http://schemas.microsoft.com/office/drawing/2014/main" id="{909CD0D9-1E06-0EAD-BBE3-D5EDBDE70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2587426"/>
            <a:ext cx="7772400" cy="3793902"/>
          </a:xfrm>
          <a:prstGeom prst="rect">
            <a:avLst/>
          </a:prstGeom>
        </p:spPr>
      </p:pic>
      <p:sp>
        <p:nvSpPr>
          <p:cNvPr id="9" name="内容占位符 2">
            <a:extLst>
              <a:ext uri="{FF2B5EF4-FFF2-40B4-BE49-F238E27FC236}">
                <a16:creationId xmlns:a16="http://schemas.microsoft.com/office/drawing/2014/main" id="{CD3F0B76-2598-8E06-E1C5-F3676842C827}"/>
              </a:ext>
            </a:extLst>
          </p:cNvPr>
          <p:cNvSpPr txBox="1">
            <a:spLocks/>
          </p:cNvSpPr>
          <p:nvPr/>
        </p:nvSpPr>
        <p:spPr>
          <a:xfrm>
            <a:off x="479376" y="908720"/>
            <a:ext cx="10873208" cy="5472608"/>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altLang="zh-CN" sz="2400" dirty="0">
                <a:ea typeface="+mj-ea"/>
                <a:cs typeface="Times New Roman" panose="02020603050405020304" pitchFamily="18" charset="0"/>
              </a:rPr>
              <a:t>AI</a:t>
            </a:r>
            <a:r>
              <a:rPr lang="zh-CN" altLang="en-US" sz="2400" dirty="0">
                <a:ea typeface="+mj-ea"/>
                <a:cs typeface="Times New Roman" panose="02020603050405020304" pitchFamily="18" charset="0"/>
              </a:rPr>
              <a:t>学术搜索，如</a:t>
            </a:r>
            <a:r>
              <a:rPr lang="en-US" altLang="zh-CN" sz="2400" dirty="0"/>
              <a:t>consensus</a:t>
            </a:r>
            <a:r>
              <a:rPr lang="zh-CN" altLang="en-US" sz="2400" dirty="0"/>
              <a:t>，</a:t>
            </a:r>
            <a:r>
              <a:rPr lang="en-US" altLang="zh-CN" sz="2400" dirty="0"/>
              <a:t>perplexity</a:t>
            </a:r>
          </a:p>
          <a:p>
            <a:pPr>
              <a:spcAft>
                <a:spcPts val="0"/>
              </a:spcAft>
            </a:pPr>
            <a:r>
              <a:rPr lang="zh-CN" altLang="en-US" sz="2400" dirty="0">
                <a:ea typeface="+mj-ea"/>
                <a:cs typeface="Times New Roman" panose="02020603050405020304" pitchFamily="18" charset="0"/>
              </a:rPr>
              <a:t>但不够全面和准确</a:t>
            </a:r>
            <a:endParaRPr lang="en-US" altLang="zh-CN" sz="2400" dirty="0">
              <a:ea typeface="+mj-ea"/>
              <a:cs typeface="Times New Roman" panose="02020603050405020304" pitchFamily="18" charset="0"/>
            </a:endParaRPr>
          </a:p>
        </p:txBody>
      </p:sp>
    </p:spTree>
    <p:extLst>
      <p:ext uri="{BB962C8B-B14F-4D97-AF65-F5344CB8AC3E}">
        <p14:creationId xmlns:p14="http://schemas.microsoft.com/office/powerpoint/2010/main" val="129836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20C3A-4355-BDFF-E98F-27E02AD273E2}"/>
              </a:ext>
            </a:extLst>
          </p:cNvPr>
          <p:cNvSpPr>
            <a:spLocks noGrp="1"/>
          </p:cNvSpPr>
          <p:nvPr>
            <p:ph type="title"/>
          </p:nvPr>
        </p:nvSpPr>
        <p:spPr/>
        <p:txBody>
          <a:bodyPr/>
          <a:lstStyle/>
          <a:p>
            <a:r>
              <a:rPr lang="en-US" altLang="zh-CN" dirty="0"/>
              <a:t> </a:t>
            </a:r>
            <a:r>
              <a:rPr lang="zh-CN" altLang="en-US" dirty="0"/>
              <a:t>学术论文写作准备——资料收集</a:t>
            </a:r>
            <a:endParaRPr kumimoji="1" lang="zh-CN" altLang="en-US" dirty="0"/>
          </a:p>
        </p:txBody>
      </p:sp>
      <p:sp>
        <p:nvSpPr>
          <p:cNvPr id="3" name="内容占位符 2">
            <a:extLst>
              <a:ext uri="{FF2B5EF4-FFF2-40B4-BE49-F238E27FC236}">
                <a16:creationId xmlns:a16="http://schemas.microsoft.com/office/drawing/2014/main" id="{65CC66AE-23BC-1B29-A074-93BCC0A1D874}"/>
              </a:ext>
            </a:extLst>
          </p:cNvPr>
          <p:cNvSpPr>
            <a:spLocks noGrp="1"/>
          </p:cNvSpPr>
          <p:nvPr>
            <p:ph idx="1"/>
          </p:nvPr>
        </p:nvSpPr>
        <p:spPr/>
        <p:txBody>
          <a:bodyPr/>
          <a:lstStyle/>
          <a:p>
            <a:r>
              <a:rPr kumimoji="1" lang="zh-CN" altLang="en-US" dirty="0"/>
              <a:t>论文管理软件：</a:t>
            </a:r>
            <a:r>
              <a:rPr kumimoji="1" lang="en-US" altLang="zh-CN" dirty="0"/>
              <a:t>Zotero</a:t>
            </a:r>
            <a:r>
              <a:rPr kumimoji="1" lang="zh-CN" altLang="en-US" dirty="0"/>
              <a:t>，用来阅读、管理论文和笔记</a:t>
            </a:r>
          </a:p>
        </p:txBody>
      </p:sp>
      <p:sp>
        <p:nvSpPr>
          <p:cNvPr id="4" name="灯片编号占位符 3">
            <a:extLst>
              <a:ext uri="{FF2B5EF4-FFF2-40B4-BE49-F238E27FC236}">
                <a16:creationId xmlns:a16="http://schemas.microsoft.com/office/drawing/2014/main" id="{97E1B8FC-6128-9A94-F803-98155D75C0B0}"/>
              </a:ext>
            </a:extLst>
          </p:cNvPr>
          <p:cNvSpPr>
            <a:spLocks noGrp="1"/>
          </p:cNvSpPr>
          <p:nvPr>
            <p:ph type="sldNum" sz="quarter" idx="12"/>
          </p:nvPr>
        </p:nvSpPr>
        <p:spPr/>
        <p:txBody>
          <a:bodyPr/>
          <a:lstStyle/>
          <a:p>
            <a:pPr algn="r"/>
            <a:fld id="{CBD803B2-A378-42BD-B5EC-F7748F169FE0}" type="slidenum">
              <a:rPr lang="en-US" altLang="zh-CN" smtClean="0"/>
              <a:t>46</a:t>
            </a:fld>
            <a:endParaRPr lang="zh-CN" altLang="en-US" dirty="0"/>
          </a:p>
        </p:txBody>
      </p:sp>
      <p:pic>
        <p:nvPicPr>
          <p:cNvPr id="1026" name="Picture 2" descr="Screenshot of the Zotero desktop application">
            <a:extLst>
              <a:ext uri="{FF2B5EF4-FFF2-40B4-BE49-F238E27FC236}">
                <a16:creationId xmlns:a16="http://schemas.microsoft.com/office/drawing/2014/main" id="{F81B7158-07D0-4EB7-EC36-2BA52B1DC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004" y="1647937"/>
            <a:ext cx="8633991" cy="52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3846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47</a:t>
            </a:fld>
            <a:endParaRPr lang="zh-CN" altLang="en-US" dirty="0"/>
          </a:p>
        </p:txBody>
      </p:sp>
      <p:grpSp>
        <p:nvGrpSpPr>
          <p:cNvPr id="10" name="组合 9"/>
          <p:cNvGrpSpPr/>
          <p:nvPr/>
        </p:nvGrpSpPr>
        <p:grpSpPr>
          <a:xfrm>
            <a:off x="1199515" y="1719580"/>
            <a:ext cx="9601200" cy="4671695"/>
            <a:chOff x="1889" y="2708"/>
            <a:chExt cx="15120"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7" name="云形标注 6"/>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961" y="3492"/>
              <a:ext cx="6048" cy="1888"/>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rPr>
                <a:t>你知道有哪些科学家</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为国家重大科技作出贡献，</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并且发表顶级论文？</a:t>
              </a:r>
            </a:p>
          </p:txBody>
        </p:sp>
        <p:sp>
          <p:nvSpPr>
            <p:cNvPr id="9" name="云形标注 8"/>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57" y="3699"/>
              <a:ext cx="3984" cy="1307"/>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rPr>
                <a:t>你熟悉哪些顶级</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期刊/杂志/会议？</a:t>
              </a: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课后作业</a:t>
            </a:r>
          </a:p>
        </p:txBody>
      </p:sp>
      <p:sp>
        <p:nvSpPr>
          <p:cNvPr id="3" name="内容占位符 2"/>
          <p:cNvSpPr>
            <a:spLocks noGrp="1"/>
          </p:cNvSpPr>
          <p:nvPr>
            <p:ph idx="1"/>
          </p:nvPr>
        </p:nvSpPr>
        <p:spPr>
          <a:xfrm>
            <a:off x="479376" y="908720"/>
            <a:ext cx="10873208" cy="5472608"/>
          </a:xfrm>
        </p:spPr>
        <p:txBody>
          <a:bodyPr>
            <a:normAutofit/>
          </a:bodyPr>
          <a:lstStyle/>
          <a:p>
            <a:pPr lvl="0">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用</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LaTex</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格式模仿一篇</a:t>
            </a:r>
            <a:r>
              <a:rPr lang="zh-CN" altLang="en-US" dirty="0">
                <a:solidFill>
                  <a:schemeClr val="accent1">
                    <a:lumMod val="50000"/>
                  </a:schemeClr>
                </a:solidFill>
                <a:ea typeface="+mj-ea"/>
                <a:cs typeface="Times New Roman" panose="02020603050405020304" pitchFamily="18" charset="0"/>
              </a:rPr>
              <a:t>高引的</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学术论文排版：</a:t>
            </a:r>
          </a:p>
          <a:p>
            <a:pPr lvl="1">
              <a:lnSpc>
                <a:spcPct val="165000"/>
              </a:lnSpc>
              <a:spcAft>
                <a:spcPts val="0"/>
              </a:spcAft>
            </a:pPr>
            <a:r>
              <a:rPr lang="en-US" altLang="zh-CN" dirty="0" err="1">
                <a:solidFill>
                  <a:schemeClr val="accent1">
                    <a:lumMod val="50000"/>
                  </a:schemeClr>
                </a:solidFill>
                <a:ea typeface="+mj-ea"/>
                <a:cs typeface="Times New Roman" panose="02020603050405020304" pitchFamily="18" charset="0"/>
              </a:rPr>
              <a:t>Kaiming</a:t>
            </a:r>
            <a:r>
              <a:rPr lang="en-US" altLang="zh-CN" dirty="0">
                <a:solidFill>
                  <a:schemeClr val="accent1">
                    <a:lumMod val="50000"/>
                  </a:schemeClr>
                </a:solidFill>
                <a:ea typeface="+mj-ea"/>
                <a:cs typeface="Times New Roman" panose="02020603050405020304" pitchFamily="18" charset="0"/>
              </a:rPr>
              <a:t> He, et al., </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Momentum Contrast for Unsupervised Visual Representation Learning</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CVPR, 2020</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打包提交到邮箱或提交</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overleaf</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链接：</a:t>
            </a:r>
            <a:r>
              <a:rPr lang="en-US" altLang="zh-CN" b="1" u="sng" dirty="0" err="1">
                <a:solidFill>
                  <a:schemeClr val="tx2">
                    <a:lumMod val="60000"/>
                    <a:lumOff val="40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chenminghao@</a:t>
            </a:r>
            <a:r>
              <a:rPr lang="en-US" altLang="zh-CN" b="1" u="sng" dirty="0" err="1">
                <a:solidFill>
                  <a:schemeClr val="tx2">
                    <a:lumMod val="60000"/>
                    <a:lumOff val="40000"/>
                  </a:schemeClr>
                </a:solidFill>
                <a:cs typeface="Times New Roman" panose="02020603050405020304" pitchFamily="18" charset="0"/>
              </a:rPr>
              <a:t>hdu.edu.cn</a:t>
            </a:r>
            <a:endParaRPr lang="en-US" altLang="zh-CN" b="1" u="sng" dirty="0">
              <a:solidFill>
                <a:schemeClr val="tx2">
                  <a:lumMod val="60000"/>
                  <a:lumOff val="40000"/>
                </a:schemeClr>
              </a:solidFill>
              <a:cs typeface="Times New Roman" panose="02020603050405020304" pitchFamily="18" charset="0"/>
            </a:endParaRPr>
          </a:p>
          <a:p>
            <a:pPr lvl="1">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提交文件名以及邮件主题均为：学号</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_</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姓名</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_</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作业</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1</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，提交时间</a:t>
            </a:r>
            <a:r>
              <a:rPr lang="en-US" altLang="zh-CN" b="1" dirty="0">
                <a:solidFill>
                  <a:srgbClr val="FF0000"/>
                </a:solidFill>
                <a:ea typeface="+mj-ea"/>
                <a:cs typeface="Times New Roman" panose="02020603050405020304" pitchFamily="18" charset="0"/>
              </a:rPr>
              <a:t>10</a:t>
            </a:r>
            <a:r>
              <a:rPr lang="zh-CN" altLang="en-US" b="1" dirty="0">
                <a:solidFill>
                  <a:srgbClr val="FF0000"/>
                </a:solidFill>
                <a:latin typeface="Times New Roman" panose="02020603050405020304" pitchFamily="18" charset="0"/>
                <a:ea typeface="+mj-ea"/>
                <a:cs typeface="Times New Roman" panose="02020603050405020304" pitchFamily="18" charset="0"/>
              </a:rPr>
              <a:t>月</a:t>
            </a:r>
            <a:r>
              <a:rPr lang="en-US" altLang="zh-CN" b="1" dirty="0">
                <a:solidFill>
                  <a:srgbClr val="FF0000"/>
                </a:solidFill>
                <a:latin typeface="Times New Roman" panose="02020603050405020304" pitchFamily="18" charset="0"/>
                <a:ea typeface="+mj-ea"/>
                <a:cs typeface="Times New Roman" panose="02020603050405020304" pitchFamily="18" charset="0"/>
              </a:rPr>
              <a:t>31</a:t>
            </a:r>
            <a:r>
              <a:rPr lang="zh-CN" altLang="en-US" b="1" dirty="0">
                <a:solidFill>
                  <a:srgbClr val="FF0000"/>
                </a:solidFill>
                <a:latin typeface="Times New Roman" panose="02020603050405020304" pitchFamily="18" charset="0"/>
                <a:ea typeface="+mj-ea"/>
                <a:cs typeface="Times New Roman" panose="02020603050405020304" pitchFamily="18" charset="0"/>
              </a:rPr>
              <a:t>日</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48</a:t>
            </a:fld>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3506" y="2139079"/>
            <a:ext cx="10004987" cy="1015663"/>
          </a:xfrm>
          <a:prstGeom prst="rect">
            <a:avLst/>
          </a:prstGeom>
        </p:spPr>
        <p:txBody>
          <a:bodyPr wrap="square">
            <a:spAutoFit/>
          </a:bodyPr>
          <a:lstStyle/>
          <a:p>
            <a:pPr algn="ctr"/>
            <a:r>
              <a:rPr kumimoji="1" lang="zh-CN" altLang="en-US" sz="6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感谢聆听，敬请指正！</a:t>
            </a:r>
            <a:endParaRPr kumimoji="1" lang="en-US" altLang="zh-CN" sz="60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CBD803B2-A378-42BD-B5EC-F7748F169FE0}" type="slidenum">
              <a:rPr lang="en-US" altLang="zh-CN" smtClean="0"/>
              <a:t>49</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0835" y="124839"/>
            <a:ext cx="1331089" cy="1331089"/>
          </a:xfrm>
          <a:prstGeom prst="rect">
            <a:avLst/>
          </a:prstGeom>
        </p:spPr>
      </p:pic>
      <p:pic>
        <p:nvPicPr>
          <p:cNvPr id="13" name="图片 12" descr="图片包含 天空, 建筑物, 户外, 道路&#10;&#10;已生成极高可信度的说明"/>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14284" b="12793"/>
          <a:stretch>
            <a:fillRect/>
          </a:stretch>
        </p:blipFill>
        <p:spPr>
          <a:xfrm>
            <a:off x="0" y="4484225"/>
            <a:ext cx="12192000" cy="2372761"/>
          </a:xfrm>
          <a:prstGeom prst="rect">
            <a:avLst/>
          </a:prstGeom>
        </p:spPr>
      </p:pic>
      <p:sp>
        <p:nvSpPr>
          <p:cNvPr id="14" name="矩形 13"/>
          <p:cNvSpPr/>
          <p:nvPr/>
        </p:nvSpPr>
        <p:spPr bwMode="auto">
          <a:xfrm>
            <a:off x="0" y="4484225"/>
            <a:ext cx="12192000" cy="2360665"/>
          </a:xfrm>
          <a:prstGeom prst="rect">
            <a:avLst/>
          </a:prstGeom>
          <a:solidFill>
            <a:srgbClr val="04487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 algn="l" fontAlgn="auto">
              <a:spcBef>
                <a:spcPts val="0"/>
              </a:spcBef>
              <a:spcAft>
                <a:spcPts val="0"/>
              </a:spcAft>
              <a:defRPr/>
            </a:pPr>
            <a:endParaRPr lang="zh-CN" altLang="en-US" dirty="0">
              <a:solidFill>
                <a:srgbClr val="FFFFFF"/>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5</a:t>
            </a:fld>
            <a:endParaRPr lang="zh-CN" altLang="en-US" dirty="0"/>
          </a:p>
        </p:txBody>
      </p:sp>
      <p:grpSp>
        <p:nvGrpSpPr>
          <p:cNvPr id="28" name="组合 27"/>
          <p:cNvGrpSpPr/>
          <p:nvPr/>
        </p:nvGrpSpPr>
        <p:grpSpPr>
          <a:xfrm>
            <a:off x="407035" y="892175"/>
            <a:ext cx="10389870" cy="5913755"/>
            <a:chOff x="641" y="1405"/>
            <a:chExt cx="16362" cy="9313"/>
          </a:xfrm>
        </p:grpSpPr>
        <p:pic>
          <p:nvPicPr>
            <p:cNvPr id="16" name="图片 15"/>
            <p:cNvPicPr>
              <a:picLocks noChangeAspect="1"/>
            </p:cNvPicPr>
            <p:nvPr/>
          </p:nvPicPr>
          <p:blipFill>
            <a:blip r:embed="rId3"/>
            <a:stretch>
              <a:fillRect/>
            </a:stretch>
          </p:blipFill>
          <p:spPr>
            <a:xfrm>
              <a:off x="1889" y="1405"/>
              <a:ext cx="7573" cy="9313"/>
            </a:xfrm>
            <a:prstGeom prst="rect">
              <a:avLst/>
            </a:prstGeom>
          </p:spPr>
        </p:pic>
        <p:pic>
          <p:nvPicPr>
            <p:cNvPr id="17" name="图片 16"/>
            <p:cNvPicPr>
              <a:picLocks noChangeAspect="1"/>
            </p:cNvPicPr>
            <p:nvPr/>
          </p:nvPicPr>
          <p:blipFill>
            <a:blip r:embed="rId4"/>
            <a:stretch>
              <a:fillRect/>
            </a:stretch>
          </p:blipFill>
          <p:spPr>
            <a:xfrm>
              <a:off x="9600" y="1498"/>
              <a:ext cx="7110" cy="9126"/>
            </a:xfrm>
            <a:prstGeom prst="rect">
              <a:avLst/>
            </a:prstGeom>
          </p:spPr>
        </p:pic>
        <p:sp>
          <p:nvSpPr>
            <p:cNvPr id="18" name="矩形 17"/>
            <p:cNvSpPr/>
            <p:nvPr/>
          </p:nvSpPr>
          <p:spPr>
            <a:xfrm>
              <a:off x="5744" y="4947"/>
              <a:ext cx="3742" cy="1927"/>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115" y="5514"/>
              <a:ext cx="3760" cy="5193"/>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462" y="2463"/>
              <a:ext cx="3911" cy="1080"/>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8" y="2225"/>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22" name="文本框 21"/>
            <p:cNvSpPr txBox="1"/>
            <p:nvPr/>
          </p:nvSpPr>
          <p:spPr>
            <a:xfrm>
              <a:off x="5744" y="4319"/>
              <a:ext cx="5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图片说明左对齐：与正文一致</a:t>
              </a:r>
            </a:p>
          </p:txBody>
        </p:sp>
        <p:sp>
          <p:nvSpPr>
            <p:cNvPr id="23" name="文本框 22"/>
            <p:cNvSpPr txBox="1"/>
            <p:nvPr/>
          </p:nvSpPr>
          <p:spPr>
            <a:xfrm>
              <a:off x="8919" y="1835"/>
              <a:ext cx="3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段落之间较为紧凑</a:t>
              </a:r>
            </a:p>
          </p:txBody>
        </p:sp>
        <p:sp>
          <p:nvSpPr>
            <p:cNvPr id="24" name="文本框 23"/>
            <p:cNvSpPr txBox="1"/>
            <p:nvPr/>
          </p:nvSpPr>
          <p:spPr>
            <a:xfrm>
              <a:off x="8239" y="8575"/>
              <a:ext cx="62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正文内插入公式并不会影响行间距</a:t>
              </a:r>
            </a:p>
          </p:txBody>
        </p:sp>
        <p:sp>
          <p:nvSpPr>
            <p:cNvPr id="25" name="文本框 24"/>
            <p:cNvSpPr txBox="1"/>
            <p:nvPr/>
          </p:nvSpPr>
          <p:spPr>
            <a:xfrm>
              <a:off x="13115" y="6874"/>
              <a:ext cx="38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对公式进行自动编号</a:t>
              </a:r>
            </a:p>
          </p:txBody>
        </p:sp>
        <p:sp>
          <p:nvSpPr>
            <p:cNvPr id="26" name="矩形 25"/>
            <p:cNvSpPr/>
            <p:nvPr/>
          </p:nvSpPr>
          <p:spPr>
            <a:xfrm>
              <a:off x="1760" y="8443"/>
              <a:ext cx="3889" cy="575"/>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1" y="7796"/>
              <a:ext cx="50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蓝色字体引用文献一目了然</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6</a:t>
            </a:fld>
            <a:endParaRPr lang="zh-CN" altLang="en-US" dirty="0"/>
          </a:p>
        </p:txBody>
      </p:sp>
      <p:grpSp>
        <p:nvGrpSpPr>
          <p:cNvPr id="20" name="组合 19"/>
          <p:cNvGrpSpPr/>
          <p:nvPr/>
        </p:nvGrpSpPr>
        <p:grpSpPr>
          <a:xfrm>
            <a:off x="567055" y="956310"/>
            <a:ext cx="11124565" cy="5774055"/>
            <a:chOff x="893" y="1506"/>
            <a:chExt cx="17519" cy="9093"/>
          </a:xfrm>
        </p:grpSpPr>
        <p:pic>
          <p:nvPicPr>
            <p:cNvPr id="15" name="图片 14"/>
            <p:cNvPicPr>
              <a:picLocks noChangeAspect="1"/>
            </p:cNvPicPr>
            <p:nvPr/>
          </p:nvPicPr>
          <p:blipFill>
            <a:blip r:embed="rId3"/>
            <a:stretch>
              <a:fillRect/>
            </a:stretch>
          </p:blipFill>
          <p:spPr>
            <a:xfrm>
              <a:off x="2866" y="1526"/>
              <a:ext cx="6219" cy="9073"/>
            </a:xfrm>
            <a:prstGeom prst="rect">
              <a:avLst/>
            </a:prstGeom>
          </p:spPr>
        </p:pic>
        <p:sp>
          <p:nvSpPr>
            <p:cNvPr id="9" name="矩形 8"/>
            <p:cNvSpPr/>
            <p:nvPr/>
          </p:nvSpPr>
          <p:spPr>
            <a:xfrm>
              <a:off x="2683" y="4394"/>
              <a:ext cx="3289" cy="5742"/>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02" y="3813"/>
              <a:ext cx="604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算法伪代码融入正文，难以直接定位</a:t>
              </a:r>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pic>
          <p:nvPicPr>
            <p:cNvPr id="17" name="图片 16"/>
            <p:cNvPicPr>
              <a:picLocks noChangeAspect="1"/>
            </p:cNvPicPr>
            <p:nvPr/>
          </p:nvPicPr>
          <p:blipFill>
            <a:blip r:embed="rId4"/>
            <a:stretch>
              <a:fillRect/>
            </a:stretch>
          </p:blipFill>
          <p:spPr>
            <a:xfrm>
              <a:off x="9486" y="1526"/>
              <a:ext cx="6969" cy="9026"/>
            </a:xfrm>
            <a:prstGeom prst="rect">
              <a:avLst/>
            </a:prstGeom>
          </p:spPr>
        </p:pic>
        <p:sp>
          <p:nvSpPr>
            <p:cNvPr id="21" name="文本框 20"/>
            <p:cNvSpPr txBox="1"/>
            <p:nvPr/>
          </p:nvSpPr>
          <p:spPr>
            <a:xfrm>
              <a:off x="15496" y="1960"/>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cxnSp>
          <p:nvCxnSpPr>
            <p:cNvPr id="18" name="直接连接符 17"/>
            <p:cNvCxnSpPr/>
            <p:nvPr/>
          </p:nvCxnSpPr>
          <p:spPr>
            <a:xfrm>
              <a:off x="9260" y="1544"/>
              <a:ext cx="0" cy="89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486" y="1506"/>
              <a:ext cx="3583" cy="4601"/>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486" y="6194"/>
              <a:ext cx="58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算法伪代码独立格式，简洁明了</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7</a:t>
            </a:fld>
            <a:endParaRPr lang="zh-CN" altLang="en-US" dirty="0"/>
          </a:p>
        </p:txBody>
      </p:sp>
      <p:grpSp>
        <p:nvGrpSpPr>
          <p:cNvPr id="23" name="组合 22"/>
          <p:cNvGrpSpPr/>
          <p:nvPr/>
        </p:nvGrpSpPr>
        <p:grpSpPr>
          <a:xfrm>
            <a:off x="567055" y="908685"/>
            <a:ext cx="11196955" cy="5908040"/>
            <a:chOff x="893" y="1431"/>
            <a:chExt cx="17633" cy="9304"/>
          </a:xfrm>
        </p:grpSpPr>
        <p:pic>
          <p:nvPicPr>
            <p:cNvPr id="16" name="图片 15"/>
            <p:cNvPicPr>
              <a:picLocks noChangeAspect="1"/>
            </p:cNvPicPr>
            <p:nvPr/>
          </p:nvPicPr>
          <p:blipFill>
            <a:blip r:embed="rId3"/>
            <a:stretch>
              <a:fillRect/>
            </a:stretch>
          </p:blipFill>
          <p:spPr>
            <a:xfrm>
              <a:off x="2116" y="1525"/>
              <a:ext cx="6427" cy="9099"/>
            </a:xfrm>
            <a:prstGeom prst="rect">
              <a:avLst/>
            </a:prstGeom>
          </p:spPr>
        </p:pic>
        <p:sp>
          <p:nvSpPr>
            <p:cNvPr id="9" name="矩形 8"/>
            <p:cNvSpPr/>
            <p:nvPr/>
          </p:nvSpPr>
          <p:spPr>
            <a:xfrm>
              <a:off x="1775" y="8462"/>
              <a:ext cx="3507" cy="2046"/>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7" name="矩形 6"/>
            <p:cNvSpPr/>
            <p:nvPr/>
          </p:nvSpPr>
          <p:spPr>
            <a:xfrm>
              <a:off x="5282" y="8689"/>
              <a:ext cx="3507" cy="2046"/>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291" y="1431"/>
              <a:ext cx="3498" cy="6518"/>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106" y="3359"/>
              <a:ext cx="2448" cy="1452"/>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表格复杂丑陋</a:t>
              </a:r>
            </a:p>
            <a:p>
              <a:r>
                <a:rPr lang="zh-CN" altLang="en-US">
                  <a:solidFill>
                    <a:srgbClr val="C00000"/>
                  </a:solidFill>
                  <a:latin typeface="黑体" panose="02010609060101010101" pitchFamily="49" charset="-122"/>
                  <a:ea typeface="黑体" panose="02010609060101010101" pitchFamily="49" charset="-122"/>
                </a:rPr>
                <a:t>宽度难以控制</a:t>
              </a:r>
            </a:p>
            <a:p>
              <a:r>
                <a:rPr lang="zh-CN" altLang="en-US">
                  <a:solidFill>
                    <a:srgbClr val="C00000"/>
                  </a:solidFill>
                  <a:latin typeface="黑体" panose="02010609060101010101" pitchFamily="49" charset="-122"/>
                  <a:ea typeface="黑体" panose="02010609060101010101" pitchFamily="49" charset="-122"/>
                </a:rPr>
                <a:t>右侧难以对齐</a:t>
              </a:r>
            </a:p>
          </p:txBody>
        </p:sp>
        <p:pic>
          <p:nvPicPr>
            <p:cNvPr id="17" name="图片 16"/>
            <p:cNvPicPr>
              <a:picLocks noChangeAspect="1"/>
            </p:cNvPicPr>
            <p:nvPr/>
          </p:nvPicPr>
          <p:blipFill>
            <a:blip r:embed="rId4"/>
            <a:stretch>
              <a:fillRect/>
            </a:stretch>
          </p:blipFill>
          <p:spPr>
            <a:xfrm>
              <a:off x="9600" y="1544"/>
              <a:ext cx="6946" cy="9081"/>
            </a:xfrm>
            <a:prstGeom prst="rect">
              <a:avLst/>
            </a:prstGeom>
          </p:spPr>
        </p:pic>
        <p:cxnSp>
          <p:nvCxnSpPr>
            <p:cNvPr id="18" name="直接连接符 17"/>
            <p:cNvCxnSpPr/>
            <p:nvPr/>
          </p:nvCxnSpPr>
          <p:spPr>
            <a:xfrm>
              <a:off x="9260" y="1544"/>
              <a:ext cx="0" cy="89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5610" y="3359"/>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20" name="矩形 19"/>
            <p:cNvSpPr/>
            <p:nvPr/>
          </p:nvSpPr>
          <p:spPr>
            <a:xfrm>
              <a:off x="13002" y="1431"/>
              <a:ext cx="3583" cy="4601"/>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419" y="3132"/>
              <a:ext cx="3583" cy="3289"/>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419" y="6421"/>
              <a:ext cx="5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表格清晰易读，结果一目了然</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32764-60B8-7F7F-2F8F-AAD0783EEB96}"/>
              </a:ext>
            </a:extLst>
          </p:cNvPr>
          <p:cNvSpPr>
            <a:spLocks noGrp="1"/>
          </p:cNvSpPr>
          <p:nvPr>
            <p:ph type="title"/>
          </p:nvPr>
        </p:nvSpPr>
        <p:spPr/>
        <p:txBody>
          <a:bodyPr/>
          <a:lstStyle/>
          <a:p>
            <a:r>
              <a:rPr kumimoji="1" lang="en-US" altLang="zh-CN" dirty="0"/>
              <a:t>Overleaf</a:t>
            </a:r>
            <a:endParaRPr kumimoji="1" lang="zh-CN" altLang="en-US" dirty="0"/>
          </a:p>
        </p:txBody>
      </p:sp>
      <p:pic>
        <p:nvPicPr>
          <p:cNvPr id="6" name="内容占位符 5">
            <a:extLst>
              <a:ext uri="{FF2B5EF4-FFF2-40B4-BE49-F238E27FC236}">
                <a16:creationId xmlns:a16="http://schemas.microsoft.com/office/drawing/2014/main" id="{22EA15EC-966E-6270-78CE-D47F2371F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601" y="2440904"/>
            <a:ext cx="9118798" cy="4417096"/>
          </a:xfrm>
        </p:spPr>
      </p:pic>
      <p:sp>
        <p:nvSpPr>
          <p:cNvPr id="4" name="灯片编号占位符 3">
            <a:extLst>
              <a:ext uri="{FF2B5EF4-FFF2-40B4-BE49-F238E27FC236}">
                <a16:creationId xmlns:a16="http://schemas.microsoft.com/office/drawing/2014/main" id="{46378B44-AA1E-D62B-1193-74EAA21F7D47}"/>
              </a:ext>
            </a:extLst>
          </p:cNvPr>
          <p:cNvSpPr>
            <a:spLocks noGrp="1"/>
          </p:cNvSpPr>
          <p:nvPr>
            <p:ph type="sldNum" sz="quarter" idx="12"/>
          </p:nvPr>
        </p:nvSpPr>
        <p:spPr/>
        <p:txBody>
          <a:bodyPr/>
          <a:lstStyle/>
          <a:p>
            <a:pPr algn="r"/>
            <a:fld id="{CBD803B2-A378-42BD-B5EC-F7748F169FE0}" type="slidenum">
              <a:rPr lang="en-US" altLang="zh-CN" smtClean="0"/>
              <a:t>8</a:t>
            </a:fld>
            <a:endParaRPr lang="zh-CN" altLang="en-US" dirty="0"/>
          </a:p>
        </p:txBody>
      </p:sp>
      <p:sp>
        <p:nvSpPr>
          <p:cNvPr id="7" name="内容占位符 3">
            <a:extLst>
              <a:ext uri="{FF2B5EF4-FFF2-40B4-BE49-F238E27FC236}">
                <a16:creationId xmlns:a16="http://schemas.microsoft.com/office/drawing/2014/main" id="{A2FACB1F-58C7-7393-5C4C-959B0FEAECCB}"/>
              </a:ext>
            </a:extLst>
          </p:cNvPr>
          <p:cNvSpPr txBox="1">
            <a:spLocks/>
          </p:cNvSpPr>
          <p:nvPr/>
        </p:nvSpPr>
        <p:spPr>
          <a:xfrm>
            <a:off x="479376" y="908720"/>
            <a:ext cx="11103024" cy="5328592"/>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sz="2000" dirty="0">
                <a:hlinkClick r:id="rId3"/>
              </a:rPr>
              <a:t>https://cn.overleaf.com/</a:t>
            </a:r>
            <a:r>
              <a:rPr lang="zh-CN" altLang="en-US" sz="2000" dirty="0"/>
              <a:t> 国内网址</a:t>
            </a:r>
            <a:endParaRPr lang="en-US" altLang="zh-CN" sz="2000" dirty="0"/>
          </a:p>
          <a:p>
            <a:pPr>
              <a:lnSpc>
                <a:spcPct val="100000"/>
              </a:lnSpc>
            </a:pPr>
            <a:r>
              <a:rPr lang="zh-CN" altLang="en-US" sz="2000" dirty="0"/>
              <a:t>在线</a:t>
            </a:r>
            <a:r>
              <a:rPr lang="en-US" altLang="zh-CN" sz="2000" dirty="0"/>
              <a:t>Latex</a:t>
            </a:r>
            <a:r>
              <a:rPr lang="zh-CN" altLang="en-US" sz="2000" dirty="0"/>
              <a:t>编辑器，简洁方便，方便与导师等人协助</a:t>
            </a:r>
            <a:endParaRPr lang="en-US" altLang="zh-CN" sz="2000" dirty="0"/>
          </a:p>
          <a:p>
            <a:pPr>
              <a:lnSpc>
                <a:spcPct val="100000"/>
              </a:lnSpc>
            </a:pPr>
            <a:r>
              <a:rPr lang="zh-CN" altLang="en-US" sz="2000" dirty="0"/>
              <a:t>有大量模板，各大会议和期刊都会提供模板</a:t>
            </a:r>
            <a:endParaRPr lang="en-US" altLang="zh-CN" sz="2000" dirty="0"/>
          </a:p>
        </p:txBody>
      </p:sp>
    </p:spTree>
    <p:extLst>
      <p:ext uri="{BB962C8B-B14F-4D97-AF65-F5344CB8AC3E}">
        <p14:creationId xmlns:p14="http://schemas.microsoft.com/office/powerpoint/2010/main" val="228809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673C2-4775-AF7B-0824-359102C237C1}"/>
              </a:ext>
            </a:extLst>
          </p:cNvPr>
          <p:cNvSpPr>
            <a:spLocks noGrp="1"/>
          </p:cNvSpPr>
          <p:nvPr>
            <p:ph type="title"/>
          </p:nvPr>
        </p:nvSpPr>
        <p:spPr/>
        <p:txBody>
          <a:bodyPr/>
          <a:lstStyle/>
          <a:p>
            <a:r>
              <a:rPr kumimoji="1" lang="en-US" altLang="zh-CN" dirty="0"/>
              <a:t>Overleaf</a:t>
            </a:r>
            <a:endParaRPr kumimoji="1" lang="zh-CN" altLang="en-US" dirty="0"/>
          </a:p>
        </p:txBody>
      </p:sp>
      <p:sp>
        <p:nvSpPr>
          <p:cNvPr id="3" name="内容占位符 2">
            <a:extLst>
              <a:ext uri="{FF2B5EF4-FFF2-40B4-BE49-F238E27FC236}">
                <a16:creationId xmlns:a16="http://schemas.microsoft.com/office/drawing/2014/main" id="{F3B610AA-D2EE-152C-E32D-051104E6D186}"/>
              </a:ext>
            </a:extLst>
          </p:cNvPr>
          <p:cNvSpPr>
            <a:spLocks noGrp="1"/>
          </p:cNvSpPr>
          <p:nvPr>
            <p:ph idx="1"/>
          </p:nvPr>
        </p:nvSpPr>
        <p:spPr/>
        <p:txBody>
          <a:bodyPr>
            <a:normAutofit/>
          </a:bodyPr>
          <a:lstStyle/>
          <a:p>
            <a:r>
              <a:rPr kumimoji="1" lang="en-US" altLang="zh-CN" sz="2000" dirty="0"/>
              <a:t>Latex</a:t>
            </a:r>
            <a:r>
              <a:rPr kumimoji="1" lang="zh-CN" altLang="en-US" sz="2000" dirty="0"/>
              <a:t>写毕业论文</a:t>
            </a:r>
          </a:p>
        </p:txBody>
      </p:sp>
      <p:sp>
        <p:nvSpPr>
          <p:cNvPr id="4" name="灯片编号占位符 3">
            <a:extLst>
              <a:ext uri="{FF2B5EF4-FFF2-40B4-BE49-F238E27FC236}">
                <a16:creationId xmlns:a16="http://schemas.microsoft.com/office/drawing/2014/main" id="{D26AD947-86FB-C219-1CC6-11580A71D612}"/>
              </a:ext>
            </a:extLst>
          </p:cNvPr>
          <p:cNvSpPr>
            <a:spLocks noGrp="1"/>
          </p:cNvSpPr>
          <p:nvPr>
            <p:ph type="sldNum" sz="quarter" idx="12"/>
          </p:nvPr>
        </p:nvSpPr>
        <p:spPr/>
        <p:txBody>
          <a:bodyPr/>
          <a:lstStyle/>
          <a:p>
            <a:pPr algn="r"/>
            <a:fld id="{CBD803B2-A378-42BD-B5EC-F7748F169FE0}" type="slidenum">
              <a:rPr lang="en-US" altLang="zh-CN" smtClean="0"/>
              <a:t>9</a:t>
            </a:fld>
            <a:endParaRPr lang="zh-CN" altLang="en-US" dirty="0"/>
          </a:p>
        </p:txBody>
      </p:sp>
      <p:pic>
        <p:nvPicPr>
          <p:cNvPr id="6" name="图片 5">
            <a:extLst>
              <a:ext uri="{FF2B5EF4-FFF2-40B4-BE49-F238E27FC236}">
                <a16:creationId xmlns:a16="http://schemas.microsoft.com/office/drawing/2014/main" id="{F2262E09-A43D-F65E-038C-BBEFCCB1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829953"/>
            <a:ext cx="9937104" cy="4831916"/>
          </a:xfrm>
          <a:prstGeom prst="rect">
            <a:avLst/>
          </a:prstGeom>
        </p:spPr>
      </p:pic>
    </p:spTree>
    <p:extLst>
      <p:ext uri="{BB962C8B-B14F-4D97-AF65-F5344CB8AC3E}">
        <p14:creationId xmlns:p14="http://schemas.microsoft.com/office/powerpoint/2010/main" val="2255895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b8488d6-013d-4f79-b99c-07d6bdc768d8"/>
  <p:tag name="COMMONDATA" val="eyJoZGlkIjoiNTVlZmI5NWM4MTA1NmIyYjhiNmEzMGRhODMxNjEyMj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1404</TotalTime>
  <Words>1985</Words>
  <Application>Microsoft Macintosh PowerPoint</Application>
  <PresentationFormat>宽屏</PresentationFormat>
  <Paragraphs>363</Paragraphs>
  <Slides>49</Slides>
  <Notes>38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49</vt:i4>
      </vt:variant>
    </vt:vector>
  </HeadingPairs>
  <TitlesOfParts>
    <vt:vector size="58" baseType="lpstr">
      <vt:lpstr>等线</vt:lpstr>
      <vt:lpstr>黑体</vt:lpstr>
      <vt:lpstr>微软雅黑</vt:lpstr>
      <vt:lpstr>Arial</vt:lpstr>
      <vt:lpstr>Calibri</vt:lpstr>
      <vt:lpstr>Franklin Gothic Medium</vt:lpstr>
      <vt:lpstr>Segoe Print</vt:lpstr>
      <vt:lpstr>Times New Roman</vt:lpstr>
      <vt:lpstr>Office 主题</vt:lpstr>
      <vt:lpstr>第二讲:英文学术论文之写作准备 ——工具、选题与资料收集</vt:lpstr>
      <vt:lpstr> 学术论文写作准备——工具</vt:lpstr>
      <vt:lpstr> 为什么要用LaTex？</vt:lpstr>
      <vt:lpstr> 为什么要用LaTex？</vt:lpstr>
      <vt:lpstr> 为什么要用LaTex？</vt:lpstr>
      <vt:lpstr> 为什么要用LaTex？</vt:lpstr>
      <vt:lpstr> 为什么要用LaTex？</vt:lpstr>
      <vt:lpstr>Overleaf</vt:lpstr>
      <vt:lpstr>Overleaf</vt:lpstr>
      <vt:lpstr>Overleaf</vt:lpstr>
      <vt:lpstr> 学术论文绘图工具</vt:lpstr>
      <vt:lpstr> 学术论文绘图工具</vt:lpstr>
      <vt:lpstr> 学术论文绘图工具</vt:lpstr>
      <vt:lpstr> 学术论文绘图工具</vt:lpstr>
      <vt:lpstr>学术论文PPT绘图</vt:lpstr>
      <vt:lpstr>学术论文绘图工具</vt:lpstr>
      <vt:lpstr>学术论文绘图工具</vt:lpstr>
      <vt:lpstr> 学术论文曲线编辑工具</vt:lpstr>
      <vt:lpstr> 学术论文曲线编辑工具</vt:lpstr>
      <vt:lpstr> 学术论文曲线编辑工具</vt:lpstr>
      <vt:lpstr> 学术论文曲线编辑工具</vt:lpstr>
      <vt:lpstr> 学术论文写作准备——选题</vt:lpstr>
      <vt:lpstr> 学术论文写作准备——选题</vt:lpstr>
      <vt:lpstr> 学术论文写作准备——选题</vt:lpstr>
      <vt:lpstr> 学术论文写作准备——选题</vt:lpstr>
      <vt:lpstr> 学术论文写作准备——选题</vt:lpstr>
      <vt:lpstr> 学术论文写作准备——选题</vt:lpstr>
      <vt:lpstr> 学术论文写作准备——选题</vt:lpstr>
      <vt:lpstr> 学术论文写作准备——选题</vt:lpstr>
      <vt:lpstr> 学术论文写作准备——选题</vt:lpstr>
      <vt:lpstr> 学术论文写作准备——选题</vt:lpstr>
      <vt:lpstr> 课堂讨论</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学术论文写作准备——资料收集</vt:lpstr>
      <vt:lpstr> 课堂讨论</vt:lpstr>
      <vt:lpstr> 课后作业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Microsoft Office User</cp:lastModifiedBy>
  <cp:revision>1062</cp:revision>
  <dcterms:created xsi:type="dcterms:W3CDTF">2022-10-31T07:44:00Z</dcterms:created>
  <dcterms:modified xsi:type="dcterms:W3CDTF">2024-09-24T05:53:41Z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420D3A0B25728E146BFE55632B83E334</vt:lpwstr>
  </property>
  <property fmtid="{D5CDD505-2E9C-101B-9397-08002B2CF9AE}" pid="3" name="KSOProductBuildVer">
    <vt:lpwstr>2052-11.1.0.12598</vt:lpwstr>
  </property>
</Properties>
</file>